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03" r:id="rId3"/>
    <p:sldId id="1424" r:id="rId4"/>
    <p:sldId id="306" r:id="rId5"/>
    <p:sldId id="307" r:id="rId6"/>
    <p:sldId id="1425" r:id="rId7"/>
    <p:sldId id="312" r:id="rId8"/>
    <p:sldId id="263" r:id="rId9"/>
    <p:sldId id="313" r:id="rId10"/>
    <p:sldId id="1426" r:id="rId11"/>
    <p:sldId id="314" r:id="rId12"/>
    <p:sldId id="260" r:id="rId13"/>
    <p:sldId id="1422" r:id="rId14"/>
    <p:sldId id="302" r:id="rId15"/>
    <p:sldId id="296" r:id="rId16"/>
    <p:sldId id="299" r:id="rId17"/>
    <p:sldId id="300" r:id="rId18"/>
    <p:sldId id="301" r:id="rId19"/>
    <p:sldId id="259" r:id="rId20"/>
    <p:sldId id="261" r:id="rId21"/>
    <p:sldId id="262" r:id="rId22"/>
  </p:sldIdLst>
  <p:sldSz cx="14255750" cy="10691813"/>
  <p:notesSz cx="14255750" cy="10691813"/>
  <p:defaultTex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ais GARNIER" initials="A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82270" autoAdjust="0"/>
  </p:normalViewPr>
  <p:slideViewPr>
    <p:cSldViewPr>
      <p:cViewPr varScale="1">
        <p:scale>
          <a:sx n="36" d="100"/>
          <a:sy n="36" d="100"/>
        </p:scale>
        <p:origin x="1608"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F18180-8F79-40BF-A291-8AAA612D3879}"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fr-FR"/>
        </a:p>
      </dgm:t>
    </dgm:pt>
    <dgm:pt modelId="{4CF60E74-81D4-441E-9D88-774FB0E0FDFF}">
      <dgm:prSet/>
      <dgm:spPr>
        <a:solidFill>
          <a:schemeClr val="accent6">
            <a:lumMod val="60000"/>
            <a:lumOff val="40000"/>
            <a:alpha val="50000"/>
          </a:schemeClr>
        </a:solidFill>
      </dgm:spPr>
      <dgm:t>
        <a:bodyPr/>
        <a:lstStyle/>
        <a:p>
          <a:pPr rtl="0"/>
          <a:r>
            <a:rPr lang="fr-FR" dirty="0"/>
            <a:t>SSE</a:t>
          </a:r>
        </a:p>
      </dgm:t>
    </dgm:pt>
    <dgm:pt modelId="{3312F7D3-E73B-4A06-89E1-77622631E4DA}" type="parTrans" cxnId="{509C09D7-87EA-4603-8D65-991A52605DC3}">
      <dgm:prSet/>
      <dgm:spPr/>
      <dgm:t>
        <a:bodyPr/>
        <a:lstStyle/>
        <a:p>
          <a:endParaRPr lang="fr-FR"/>
        </a:p>
      </dgm:t>
    </dgm:pt>
    <dgm:pt modelId="{07DBCB33-615E-475A-8CF9-1A4336E86E86}" type="sibTrans" cxnId="{509C09D7-87EA-4603-8D65-991A52605DC3}">
      <dgm:prSet/>
      <dgm:spPr/>
      <dgm:t>
        <a:bodyPr/>
        <a:lstStyle/>
        <a:p>
          <a:endParaRPr lang="fr-FR"/>
        </a:p>
      </dgm:t>
    </dgm:pt>
    <dgm:pt modelId="{7C441FA5-29E8-4740-AFB4-CCB94455D78A}">
      <dgm:prSet/>
      <dgm:spPr>
        <a:solidFill>
          <a:schemeClr val="accent6">
            <a:lumMod val="60000"/>
            <a:lumOff val="40000"/>
            <a:alpha val="50000"/>
          </a:schemeClr>
        </a:solidFill>
      </dgm:spPr>
      <dgm:t>
        <a:bodyPr/>
        <a:lstStyle/>
        <a:p>
          <a:pPr rtl="0"/>
          <a:r>
            <a:rPr lang="fr-FR" dirty="0"/>
            <a:t>MPPU</a:t>
          </a:r>
        </a:p>
      </dgm:t>
    </dgm:pt>
    <dgm:pt modelId="{68450175-C222-49AF-A8D9-4AB767C0B37B}" type="parTrans" cxnId="{2471BD3E-86FF-4587-9F5F-EA0F43C3EBD5}">
      <dgm:prSet/>
      <dgm:spPr/>
      <dgm:t>
        <a:bodyPr/>
        <a:lstStyle/>
        <a:p>
          <a:endParaRPr lang="fr-FR"/>
        </a:p>
      </dgm:t>
    </dgm:pt>
    <dgm:pt modelId="{3077E1FA-33A0-4A52-BE10-D8E17F8C19D9}" type="sibTrans" cxnId="{2471BD3E-86FF-4587-9F5F-EA0F43C3EBD5}">
      <dgm:prSet/>
      <dgm:spPr/>
      <dgm:t>
        <a:bodyPr/>
        <a:lstStyle/>
        <a:p>
          <a:endParaRPr lang="fr-FR"/>
        </a:p>
      </dgm:t>
    </dgm:pt>
    <dgm:pt modelId="{3649A29C-4F12-421B-87E3-2D31599D91AE}">
      <dgm:prSet/>
      <dgm:spPr>
        <a:solidFill>
          <a:schemeClr val="accent6">
            <a:lumMod val="60000"/>
            <a:lumOff val="40000"/>
            <a:alpha val="50000"/>
          </a:schemeClr>
        </a:solidFill>
      </dgm:spPr>
      <dgm:t>
        <a:bodyPr/>
        <a:lstStyle/>
        <a:p>
          <a:pPr rtl="0"/>
          <a:r>
            <a:rPr lang="fr-FR"/>
            <a:t>MGEN réseau PAS</a:t>
          </a:r>
        </a:p>
      </dgm:t>
    </dgm:pt>
    <dgm:pt modelId="{A1563F1C-D4BA-4554-8E61-FE225380BF4A}" type="parTrans" cxnId="{0A9E4A88-7585-414E-B4C7-2DE574BF421A}">
      <dgm:prSet/>
      <dgm:spPr/>
      <dgm:t>
        <a:bodyPr/>
        <a:lstStyle/>
        <a:p>
          <a:endParaRPr lang="fr-FR"/>
        </a:p>
      </dgm:t>
    </dgm:pt>
    <dgm:pt modelId="{24EBCA4E-40AD-4CA6-837C-61A9C106017C}" type="sibTrans" cxnId="{0A9E4A88-7585-414E-B4C7-2DE574BF421A}">
      <dgm:prSet/>
      <dgm:spPr/>
      <dgm:t>
        <a:bodyPr/>
        <a:lstStyle/>
        <a:p>
          <a:endParaRPr lang="fr-FR"/>
        </a:p>
      </dgm:t>
    </dgm:pt>
    <dgm:pt modelId="{C760AC5E-3AB6-41B6-8E15-0C67FD2AF78C}">
      <dgm:prSet/>
      <dgm:spPr>
        <a:solidFill>
          <a:schemeClr val="accent6">
            <a:lumMod val="60000"/>
            <a:lumOff val="40000"/>
            <a:alpha val="50000"/>
          </a:schemeClr>
        </a:solidFill>
      </dgm:spPr>
      <dgm:t>
        <a:bodyPr/>
        <a:lstStyle/>
        <a:p>
          <a:pPr rtl="0"/>
          <a:r>
            <a:rPr lang="fr-FR"/>
            <a:t>Associations étudiantes</a:t>
          </a:r>
        </a:p>
      </dgm:t>
    </dgm:pt>
    <dgm:pt modelId="{973BA798-ADA7-46C6-8178-2E7A1789D39F}" type="parTrans" cxnId="{B1568E6E-E284-4FA6-A4C6-90A8520A3EED}">
      <dgm:prSet/>
      <dgm:spPr/>
      <dgm:t>
        <a:bodyPr/>
        <a:lstStyle/>
        <a:p>
          <a:endParaRPr lang="fr-FR"/>
        </a:p>
      </dgm:t>
    </dgm:pt>
    <dgm:pt modelId="{A2F47273-4B8F-4723-B84E-A04DEC20047B}" type="sibTrans" cxnId="{B1568E6E-E284-4FA6-A4C6-90A8520A3EED}">
      <dgm:prSet/>
      <dgm:spPr/>
      <dgm:t>
        <a:bodyPr/>
        <a:lstStyle/>
        <a:p>
          <a:endParaRPr lang="fr-FR"/>
        </a:p>
      </dgm:t>
    </dgm:pt>
    <dgm:pt modelId="{B6A0D107-1767-4B9C-9E54-6C678F067569}">
      <dgm:prSet/>
      <dgm:spPr>
        <a:solidFill>
          <a:schemeClr val="accent6">
            <a:lumMod val="60000"/>
            <a:lumOff val="40000"/>
            <a:alpha val="50000"/>
          </a:schemeClr>
        </a:solidFill>
      </dgm:spPr>
      <dgm:t>
        <a:bodyPr/>
        <a:lstStyle/>
        <a:p>
          <a:pPr rtl="0"/>
          <a:r>
            <a:rPr lang="fr-FR" dirty="0"/>
            <a:t>DDSPS</a:t>
          </a:r>
        </a:p>
      </dgm:t>
    </dgm:pt>
    <dgm:pt modelId="{E7CEEC6F-02DD-4583-A530-D0CAF2EE4C6C}" type="parTrans" cxnId="{0AEE0B50-987B-448B-AE93-0B831784AB89}">
      <dgm:prSet/>
      <dgm:spPr/>
      <dgm:t>
        <a:bodyPr/>
        <a:lstStyle/>
        <a:p>
          <a:endParaRPr lang="fr-FR"/>
        </a:p>
      </dgm:t>
    </dgm:pt>
    <dgm:pt modelId="{4A569C88-6F68-45C9-BB5C-8BDBDB0A3E41}" type="sibTrans" cxnId="{0AEE0B50-987B-448B-AE93-0B831784AB89}">
      <dgm:prSet/>
      <dgm:spPr/>
      <dgm:t>
        <a:bodyPr/>
        <a:lstStyle/>
        <a:p>
          <a:endParaRPr lang="fr-FR"/>
        </a:p>
      </dgm:t>
    </dgm:pt>
    <dgm:pt modelId="{3E733262-298D-4561-B23C-3B83E4BAE87B}" type="pres">
      <dgm:prSet presAssocID="{BEF18180-8F79-40BF-A291-8AAA612D3879}" presName="Name0" presStyleCnt="0">
        <dgm:presLayoutVars>
          <dgm:dir/>
          <dgm:resizeHandles val="exact"/>
        </dgm:presLayoutVars>
      </dgm:prSet>
      <dgm:spPr/>
    </dgm:pt>
    <dgm:pt modelId="{10937A78-52BB-4BB9-8872-E70A9DB8BF17}" type="pres">
      <dgm:prSet presAssocID="{4CF60E74-81D4-441E-9D88-774FB0E0FDFF}" presName="Name5" presStyleLbl="vennNode1" presStyleIdx="0" presStyleCnt="5">
        <dgm:presLayoutVars>
          <dgm:bulletEnabled val="1"/>
        </dgm:presLayoutVars>
      </dgm:prSet>
      <dgm:spPr/>
    </dgm:pt>
    <dgm:pt modelId="{F128830D-7F3F-40FF-8335-3B1BC63A4838}" type="pres">
      <dgm:prSet presAssocID="{07DBCB33-615E-475A-8CF9-1A4336E86E86}" presName="space" presStyleCnt="0"/>
      <dgm:spPr/>
    </dgm:pt>
    <dgm:pt modelId="{CA84AB31-905B-494A-A633-FEFF0B0FB98A}" type="pres">
      <dgm:prSet presAssocID="{7C441FA5-29E8-4740-AFB4-CCB94455D78A}" presName="Name5" presStyleLbl="vennNode1" presStyleIdx="1" presStyleCnt="5">
        <dgm:presLayoutVars>
          <dgm:bulletEnabled val="1"/>
        </dgm:presLayoutVars>
      </dgm:prSet>
      <dgm:spPr/>
    </dgm:pt>
    <dgm:pt modelId="{8B0FB032-78F0-4783-B808-52B9CF8CE8C4}" type="pres">
      <dgm:prSet presAssocID="{3077E1FA-33A0-4A52-BE10-D8E17F8C19D9}" presName="space" presStyleCnt="0"/>
      <dgm:spPr/>
    </dgm:pt>
    <dgm:pt modelId="{94F06FFF-649C-4BD8-A984-A0EDCE584FA3}" type="pres">
      <dgm:prSet presAssocID="{B6A0D107-1767-4B9C-9E54-6C678F067569}" presName="Name5" presStyleLbl="vennNode1" presStyleIdx="2" presStyleCnt="5">
        <dgm:presLayoutVars>
          <dgm:bulletEnabled val="1"/>
        </dgm:presLayoutVars>
      </dgm:prSet>
      <dgm:spPr/>
    </dgm:pt>
    <dgm:pt modelId="{2323968A-5232-496F-829A-22C9345E0FC5}" type="pres">
      <dgm:prSet presAssocID="{4A569C88-6F68-45C9-BB5C-8BDBDB0A3E41}" presName="space" presStyleCnt="0"/>
      <dgm:spPr/>
    </dgm:pt>
    <dgm:pt modelId="{22411178-9BCE-4F70-AFF9-A01420E686A5}" type="pres">
      <dgm:prSet presAssocID="{3649A29C-4F12-421B-87E3-2D31599D91AE}" presName="Name5" presStyleLbl="vennNode1" presStyleIdx="3" presStyleCnt="5">
        <dgm:presLayoutVars>
          <dgm:bulletEnabled val="1"/>
        </dgm:presLayoutVars>
      </dgm:prSet>
      <dgm:spPr/>
    </dgm:pt>
    <dgm:pt modelId="{7BD50EE5-36C7-424E-898F-1E720F92B4BE}" type="pres">
      <dgm:prSet presAssocID="{24EBCA4E-40AD-4CA6-837C-61A9C106017C}" presName="space" presStyleCnt="0"/>
      <dgm:spPr/>
    </dgm:pt>
    <dgm:pt modelId="{9C367C13-2CE9-41BE-94A6-E3CB83DB04E7}" type="pres">
      <dgm:prSet presAssocID="{C760AC5E-3AB6-41B6-8E15-0C67FD2AF78C}" presName="Name5" presStyleLbl="vennNode1" presStyleIdx="4" presStyleCnt="5">
        <dgm:presLayoutVars>
          <dgm:bulletEnabled val="1"/>
        </dgm:presLayoutVars>
      </dgm:prSet>
      <dgm:spPr/>
    </dgm:pt>
  </dgm:ptLst>
  <dgm:cxnLst>
    <dgm:cxn modelId="{091A7604-5BA9-424B-93E6-0BD3483874EF}" type="presOf" srcId="{BEF18180-8F79-40BF-A291-8AAA612D3879}" destId="{3E733262-298D-4561-B23C-3B83E4BAE87B}" srcOrd="0" destOrd="0" presId="urn:microsoft.com/office/officeart/2005/8/layout/venn3"/>
    <dgm:cxn modelId="{3AA8A70B-8E3E-41CD-A4E6-BE54BEC70CD2}" type="presOf" srcId="{7C441FA5-29E8-4740-AFB4-CCB94455D78A}" destId="{CA84AB31-905B-494A-A633-FEFF0B0FB98A}" srcOrd="0" destOrd="0" presId="urn:microsoft.com/office/officeart/2005/8/layout/venn3"/>
    <dgm:cxn modelId="{3236071D-2CA6-4202-996D-27E27398FABD}" type="presOf" srcId="{C760AC5E-3AB6-41B6-8E15-0C67FD2AF78C}" destId="{9C367C13-2CE9-41BE-94A6-E3CB83DB04E7}" srcOrd="0" destOrd="0" presId="urn:microsoft.com/office/officeart/2005/8/layout/venn3"/>
    <dgm:cxn modelId="{4B7A6A3D-AEF6-4756-ACF2-1A963D17B8FF}" type="presOf" srcId="{4CF60E74-81D4-441E-9D88-774FB0E0FDFF}" destId="{10937A78-52BB-4BB9-8872-E70A9DB8BF17}" srcOrd="0" destOrd="0" presId="urn:microsoft.com/office/officeart/2005/8/layout/venn3"/>
    <dgm:cxn modelId="{2471BD3E-86FF-4587-9F5F-EA0F43C3EBD5}" srcId="{BEF18180-8F79-40BF-A291-8AAA612D3879}" destId="{7C441FA5-29E8-4740-AFB4-CCB94455D78A}" srcOrd="1" destOrd="0" parTransId="{68450175-C222-49AF-A8D9-4AB767C0B37B}" sibTransId="{3077E1FA-33A0-4A52-BE10-D8E17F8C19D9}"/>
    <dgm:cxn modelId="{27C65966-2852-4A72-BE02-48DA86A0D3F6}" type="presOf" srcId="{3649A29C-4F12-421B-87E3-2D31599D91AE}" destId="{22411178-9BCE-4F70-AFF9-A01420E686A5}" srcOrd="0" destOrd="0" presId="urn:microsoft.com/office/officeart/2005/8/layout/venn3"/>
    <dgm:cxn modelId="{B1568E6E-E284-4FA6-A4C6-90A8520A3EED}" srcId="{BEF18180-8F79-40BF-A291-8AAA612D3879}" destId="{C760AC5E-3AB6-41B6-8E15-0C67FD2AF78C}" srcOrd="4" destOrd="0" parTransId="{973BA798-ADA7-46C6-8178-2E7A1789D39F}" sibTransId="{A2F47273-4B8F-4723-B84E-A04DEC20047B}"/>
    <dgm:cxn modelId="{0AEE0B50-987B-448B-AE93-0B831784AB89}" srcId="{BEF18180-8F79-40BF-A291-8AAA612D3879}" destId="{B6A0D107-1767-4B9C-9E54-6C678F067569}" srcOrd="2" destOrd="0" parTransId="{E7CEEC6F-02DD-4583-A530-D0CAF2EE4C6C}" sibTransId="{4A569C88-6F68-45C9-BB5C-8BDBDB0A3E41}"/>
    <dgm:cxn modelId="{0A9E4A88-7585-414E-B4C7-2DE574BF421A}" srcId="{BEF18180-8F79-40BF-A291-8AAA612D3879}" destId="{3649A29C-4F12-421B-87E3-2D31599D91AE}" srcOrd="3" destOrd="0" parTransId="{A1563F1C-D4BA-4554-8E61-FE225380BF4A}" sibTransId="{24EBCA4E-40AD-4CA6-837C-61A9C106017C}"/>
    <dgm:cxn modelId="{64AA80BC-E839-4B28-AC3A-CB2B46374B2C}" type="presOf" srcId="{B6A0D107-1767-4B9C-9E54-6C678F067569}" destId="{94F06FFF-649C-4BD8-A984-A0EDCE584FA3}" srcOrd="0" destOrd="0" presId="urn:microsoft.com/office/officeart/2005/8/layout/venn3"/>
    <dgm:cxn modelId="{509C09D7-87EA-4603-8D65-991A52605DC3}" srcId="{BEF18180-8F79-40BF-A291-8AAA612D3879}" destId="{4CF60E74-81D4-441E-9D88-774FB0E0FDFF}" srcOrd="0" destOrd="0" parTransId="{3312F7D3-E73B-4A06-89E1-77622631E4DA}" sibTransId="{07DBCB33-615E-475A-8CF9-1A4336E86E86}"/>
    <dgm:cxn modelId="{A068C657-9908-44AF-A3CA-61D6D80F433C}" type="presParOf" srcId="{3E733262-298D-4561-B23C-3B83E4BAE87B}" destId="{10937A78-52BB-4BB9-8872-E70A9DB8BF17}" srcOrd="0" destOrd="0" presId="urn:microsoft.com/office/officeart/2005/8/layout/venn3"/>
    <dgm:cxn modelId="{FD540462-9139-425B-BF64-3D6A85880E00}" type="presParOf" srcId="{3E733262-298D-4561-B23C-3B83E4BAE87B}" destId="{F128830D-7F3F-40FF-8335-3B1BC63A4838}" srcOrd="1" destOrd="0" presId="urn:microsoft.com/office/officeart/2005/8/layout/venn3"/>
    <dgm:cxn modelId="{39C83256-FFB7-4C66-A67A-1700338E5FE4}" type="presParOf" srcId="{3E733262-298D-4561-B23C-3B83E4BAE87B}" destId="{CA84AB31-905B-494A-A633-FEFF0B0FB98A}" srcOrd="2" destOrd="0" presId="urn:microsoft.com/office/officeart/2005/8/layout/venn3"/>
    <dgm:cxn modelId="{BCE61CD3-F061-49B2-9D0E-2C8EF2D00E6E}" type="presParOf" srcId="{3E733262-298D-4561-B23C-3B83E4BAE87B}" destId="{8B0FB032-78F0-4783-B808-52B9CF8CE8C4}" srcOrd="3" destOrd="0" presId="urn:microsoft.com/office/officeart/2005/8/layout/venn3"/>
    <dgm:cxn modelId="{E74E2738-770B-4874-BE14-C49FE2887277}" type="presParOf" srcId="{3E733262-298D-4561-B23C-3B83E4BAE87B}" destId="{94F06FFF-649C-4BD8-A984-A0EDCE584FA3}" srcOrd="4" destOrd="0" presId="urn:microsoft.com/office/officeart/2005/8/layout/venn3"/>
    <dgm:cxn modelId="{E9AF0526-4BAD-4B10-B4B5-F1558724D189}" type="presParOf" srcId="{3E733262-298D-4561-B23C-3B83E4BAE87B}" destId="{2323968A-5232-496F-829A-22C9345E0FC5}" srcOrd="5" destOrd="0" presId="urn:microsoft.com/office/officeart/2005/8/layout/venn3"/>
    <dgm:cxn modelId="{9DC3DCBC-3836-4BAF-8559-528A4E11D92B}" type="presParOf" srcId="{3E733262-298D-4561-B23C-3B83E4BAE87B}" destId="{22411178-9BCE-4F70-AFF9-A01420E686A5}" srcOrd="6" destOrd="0" presId="urn:microsoft.com/office/officeart/2005/8/layout/venn3"/>
    <dgm:cxn modelId="{DFA98988-6F64-4695-A003-839EEA7C8203}" type="presParOf" srcId="{3E733262-298D-4561-B23C-3B83E4BAE87B}" destId="{7BD50EE5-36C7-424E-898F-1E720F92B4BE}" srcOrd="7" destOrd="0" presId="urn:microsoft.com/office/officeart/2005/8/layout/venn3"/>
    <dgm:cxn modelId="{ED2B37D7-D34E-492A-BBF6-B89BDE7CE763}" type="presParOf" srcId="{3E733262-298D-4561-B23C-3B83E4BAE87B}" destId="{9C367C13-2CE9-41BE-94A6-E3CB83DB04E7}"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1AE8E4-E454-490E-89AA-EF56E52D8A32}" type="doc">
      <dgm:prSet loTypeId="urn:microsoft.com/office/officeart/2005/8/layout/venn3" loCatId="relationship" qsTypeId="urn:microsoft.com/office/officeart/2005/8/quickstyle/simple1" qsCatId="simple" csTypeId="urn:microsoft.com/office/officeart/2005/8/colors/accent3_2" csCatId="accent3" phldr="1"/>
      <dgm:spPr/>
      <dgm:t>
        <a:bodyPr/>
        <a:lstStyle/>
        <a:p>
          <a:endParaRPr lang="fr-FR"/>
        </a:p>
      </dgm:t>
    </dgm:pt>
    <dgm:pt modelId="{CCF30A86-A372-41EC-A75A-D58EEA478C16}">
      <dgm:prSet/>
      <dgm:spPr/>
      <dgm:t>
        <a:bodyPr/>
        <a:lstStyle/>
        <a:p>
          <a:pPr rtl="0"/>
          <a:r>
            <a:rPr lang="fr-FR"/>
            <a:t>Citad’elles</a:t>
          </a:r>
        </a:p>
      </dgm:t>
    </dgm:pt>
    <dgm:pt modelId="{A56BFD83-F234-44B3-8CEC-1BADABDF4946}" type="parTrans" cxnId="{8EF04E4D-E0CF-4733-B41F-A240FC0A5538}">
      <dgm:prSet/>
      <dgm:spPr/>
      <dgm:t>
        <a:bodyPr/>
        <a:lstStyle/>
        <a:p>
          <a:endParaRPr lang="fr-FR"/>
        </a:p>
      </dgm:t>
    </dgm:pt>
    <dgm:pt modelId="{33D2898B-3D32-40EF-8F2A-F71C0EC51BD2}" type="sibTrans" cxnId="{8EF04E4D-E0CF-4733-B41F-A240FC0A5538}">
      <dgm:prSet/>
      <dgm:spPr/>
      <dgm:t>
        <a:bodyPr/>
        <a:lstStyle/>
        <a:p>
          <a:endParaRPr lang="fr-FR"/>
        </a:p>
      </dgm:t>
    </dgm:pt>
    <dgm:pt modelId="{84AE2695-E185-41EF-A81F-BFB32271BD8C}">
      <dgm:prSet/>
      <dgm:spPr/>
      <dgm:t>
        <a:bodyPr/>
        <a:lstStyle/>
        <a:p>
          <a:pPr rtl="0"/>
          <a:r>
            <a:rPr lang="fr-FR" dirty="0"/>
            <a:t>Contact</a:t>
          </a:r>
        </a:p>
      </dgm:t>
    </dgm:pt>
    <dgm:pt modelId="{64CEAF10-46DD-47D2-AC15-B640D8254065}" type="parTrans" cxnId="{996B2224-4FD5-4EDB-8B9A-79D3BAFCD83C}">
      <dgm:prSet/>
      <dgm:spPr/>
      <dgm:t>
        <a:bodyPr/>
        <a:lstStyle/>
        <a:p>
          <a:endParaRPr lang="fr-FR"/>
        </a:p>
      </dgm:t>
    </dgm:pt>
    <dgm:pt modelId="{F9F99064-78B2-4EB7-9A61-5495A96FC7A7}" type="sibTrans" cxnId="{996B2224-4FD5-4EDB-8B9A-79D3BAFCD83C}">
      <dgm:prSet/>
      <dgm:spPr/>
      <dgm:t>
        <a:bodyPr/>
        <a:lstStyle/>
        <a:p>
          <a:endParaRPr lang="fr-FR"/>
        </a:p>
      </dgm:t>
    </dgm:pt>
    <dgm:pt modelId="{77AA9A4B-4D83-4FD1-B8BD-9ADA8061509C}">
      <dgm:prSet custT="1"/>
      <dgm:spPr/>
      <dgm:t>
        <a:bodyPr/>
        <a:lstStyle/>
        <a:p>
          <a:pPr rtl="0"/>
          <a:endParaRPr lang="fr-FR" sz="3100" dirty="0"/>
        </a:p>
        <a:p>
          <a:pPr rtl="0"/>
          <a:r>
            <a:rPr lang="fr-FR" sz="3100" dirty="0"/>
            <a:t>3018</a:t>
          </a:r>
        </a:p>
        <a:p>
          <a:pPr rtl="0"/>
          <a:r>
            <a:rPr lang="fr-FR" sz="3100" dirty="0"/>
            <a:t> </a:t>
          </a:r>
          <a:r>
            <a:rPr lang="fr-FR" sz="1800" dirty="0"/>
            <a:t>(ex. Net écoute)</a:t>
          </a:r>
          <a:endParaRPr lang="fr-FR" sz="3100" dirty="0"/>
        </a:p>
      </dgm:t>
    </dgm:pt>
    <dgm:pt modelId="{A8149F6C-17CB-4C2A-8E2E-479B8C61C279}" type="parTrans" cxnId="{B5815750-378F-4424-B02F-DC13F3A7A55E}">
      <dgm:prSet/>
      <dgm:spPr/>
      <dgm:t>
        <a:bodyPr/>
        <a:lstStyle/>
        <a:p>
          <a:endParaRPr lang="fr-FR"/>
        </a:p>
      </dgm:t>
    </dgm:pt>
    <dgm:pt modelId="{D4C5F361-505A-43DB-9357-E214C82D7C4C}" type="sibTrans" cxnId="{B5815750-378F-4424-B02F-DC13F3A7A55E}">
      <dgm:prSet/>
      <dgm:spPr/>
      <dgm:t>
        <a:bodyPr/>
        <a:lstStyle/>
        <a:p>
          <a:endParaRPr lang="fr-FR"/>
        </a:p>
      </dgm:t>
    </dgm:pt>
    <dgm:pt modelId="{FB47A9D5-28C2-4B5A-A939-D40076AEA986}">
      <dgm:prSet/>
      <dgm:spPr/>
      <dgm:t>
        <a:bodyPr/>
        <a:lstStyle/>
        <a:p>
          <a:pPr rtl="0"/>
          <a:r>
            <a:rPr lang="fr-FR"/>
            <a:t>France victime 44</a:t>
          </a:r>
        </a:p>
      </dgm:t>
    </dgm:pt>
    <dgm:pt modelId="{0C334369-83B1-42DA-96DF-439876440398}" type="parTrans" cxnId="{5DCE2385-FCAD-4174-BC61-B8D2ADAF4D15}">
      <dgm:prSet/>
      <dgm:spPr/>
      <dgm:t>
        <a:bodyPr/>
        <a:lstStyle/>
        <a:p>
          <a:endParaRPr lang="fr-FR"/>
        </a:p>
      </dgm:t>
    </dgm:pt>
    <dgm:pt modelId="{E0D41CF1-37BF-4CBD-B5FE-CE932653E2CF}" type="sibTrans" cxnId="{5DCE2385-FCAD-4174-BC61-B8D2ADAF4D15}">
      <dgm:prSet/>
      <dgm:spPr/>
      <dgm:t>
        <a:bodyPr/>
        <a:lstStyle/>
        <a:p>
          <a:endParaRPr lang="fr-FR"/>
        </a:p>
      </dgm:t>
    </dgm:pt>
    <dgm:pt modelId="{07F28355-B6A4-4BA9-96BC-289851BAF5CD}">
      <dgm:prSet/>
      <dgm:spPr/>
      <dgm:t>
        <a:bodyPr/>
        <a:lstStyle/>
        <a:p>
          <a:pPr rtl="0"/>
          <a:r>
            <a:rPr lang="fr-FR" dirty="0"/>
            <a:t>Etc.</a:t>
          </a:r>
        </a:p>
      </dgm:t>
    </dgm:pt>
    <dgm:pt modelId="{CDB31FA3-618E-4CF1-AD14-0FE32538F077}" type="parTrans" cxnId="{C051E984-F004-4AAA-97E5-68EC07FC12D1}">
      <dgm:prSet/>
      <dgm:spPr/>
      <dgm:t>
        <a:bodyPr/>
        <a:lstStyle/>
        <a:p>
          <a:endParaRPr lang="fr-FR"/>
        </a:p>
      </dgm:t>
    </dgm:pt>
    <dgm:pt modelId="{48F54C3E-5952-4D3E-8A48-5661BA599992}" type="sibTrans" cxnId="{C051E984-F004-4AAA-97E5-68EC07FC12D1}">
      <dgm:prSet/>
      <dgm:spPr/>
      <dgm:t>
        <a:bodyPr/>
        <a:lstStyle/>
        <a:p>
          <a:endParaRPr lang="fr-FR"/>
        </a:p>
      </dgm:t>
    </dgm:pt>
    <dgm:pt modelId="{5555B703-F078-4D04-8A07-8D203D79BAD7}" type="pres">
      <dgm:prSet presAssocID="{671AE8E4-E454-490E-89AA-EF56E52D8A32}" presName="Name0" presStyleCnt="0">
        <dgm:presLayoutVars>
          <dgm:dir/>
          <dgm:resizeHandles val="exact"/>
        </dgm:presLayoutVars>
      </dgm:prSet>
      <dgm:spPr/>
    </dgm:pt>
    <dgm:pt modelId="{530F03B2-D01D-420C-90D6-CEDD756E5110}" type="pres">
      <dgm:prSet presAssocID="{CCF30A86-A372-41EC-A75A-D58EEA478C16}" presName="Name5" presStyleLbl="vennNode1" presStyleIdx="0" presStyleCnt="5">
        <dgm:presLayoutVars>
          <dgm:bulletEnabled val="1"/>
        </dgm:presLayoutVars>
      </dgm:prSet>
      <dgm:spPr/>
    </dgm:pt>
    <dgm:pt modelId="{A2425915-FFB7-4FA4-959A-899383B9FF2A}" type="pres">
      <dgm:prSet presAssocID="{33D2898B-3D32-40EF-8F2A-F71C0EC51BD2}" presName="space" presStyleCnt="0"/>
      <dgm:spPr/>
    </dgm:pt>
    <dgm:pt modelId="{27B6EEB5-C42D-4AF0-B167-1DF4974879B8}" type="pres">
      <dgm:prSet presAssocID="{84AE2695-E185-41EF-A81F-BFB32271BD8C}" presName="Name5" presStyleLbl="vennNode1" presStyleIdx="1" presStyleCnt="5">
        <dgm:presLayoutVars>
          <dgm:bulletEnabled val="1"/>
        </dgm:presLayoutVars>
      </dgm:prSet>
      <dgm:spPr/>
    </dgm:pt>
    <dgm:pt modelId="{59CAA21F-FB50-4775-AEF0-B4F2ADC2F47E}" type="pres">
      <dgm:prSet presAssocID="{F9F99064-78B2-4EB7-9A61-5495A96FC7A7}" presName="space" presStyleCnt="0"/>
      <dgm:spPr/>
    </dgm:pt>
    <dgm:pt modelId="{887A7ED3-1F98-4824-B421-5B49C44A658A}" type="pres">
      <dgm:prSet presAssocID="{77AA9A4B-4D83-4FD1-B8BD-9ADA8061509C}" presName="Name5" presStyleLbl="vennNode1" presStyleIdx="2" presStyleCnt="5">
        <dgm:presLayoutVars>
          <dgm:bulletEnabled val="1"/>
        </dgm:presLayoutVars>
      </dgm:prSet>
      <dgm:spPr/>
    </dgm:pt>
    <dgm:pt modelId="{B0E21B95-88D4-47C3-ADA9-F34B4C87C42E}" type="pres">
      <dgm:prSet presAssocID="{D4C5F361-505A-43DB-9357-E214C82D7C4C}" presName="space" presStyleCnt="0"/>
      <dgm:spPr/>
    </dgm:pt>
    <dgm:pt modelId="{15381D13-4185-4D9C-9EAB-08F884982D0E}" type="pres">
      <dgm:prSet presAssocID="{FB47A9D5-28C2-4B5A-A939-D40076AEA986}" presName="Name5" presStyleLbl="vennNode1" presStyleIdx="3" presStyleCnt="5">
        <dgm:presLayoutVars>
          <dgm:bulletEnabled val="1"/>
        </dgm:presLayoutVars>
      </dgm:prSet>
      <dgm:spPr/>
    </dgm:pt>
    <dgm:pt modelId="{851C3FD7-BF84-4563-9B3B-D26278677791}" type="pres">
      <dgm:prSet presAssocID="{E0D41CF1-37BF-4CBD-B5FE-CE932653E2CF}" presName="space" presStyleCnt="0"/>
      <dgm:spPr/>
    </dgm:pt>
    <dgm:pt modelId="{26AC8A84-3AC9-4E93-A69F-85685D2487C1}" type="pres">
      <dgm:prSet presAssocID="{07F28355-B6A4-4BA9-96BC-289851BAF5CD}" presName="Name5" presStyleLbl="vennNode1" presStyleIdx="4" presStyleCnt="5">
        <dgm:presLayoutVars>
          <dgm:bulletEnabled val="1"/>
        </dgm:presLayoutVars>
      </dgm:prSet>
      <dgm:spPr/>
    </dgm:pt>
  </dgm:ptLst>
  <dgm:cxnLst>
    <dgm:cxn modelId="{AAE81001-8E7C-403C-AFF2-0E547197E6D9}" type="presOf" srcId="{671AE8E4-E454-490E-89AA-EF56E52D8A32}" destId="{5555B703-F078-4D04-8A07-8D203D79BAD7}" srcOrd="0" destOrd="0" presId="urn:microsoft.com/office/officeart/2005/8/layout/venn3"/>
    <dgm:cxn modelId="{996B2224-4FD5-4EDB-8B9A-79D3BAFCD83C}" srcId="{671AE8E4-E454-490E-89AA-EF56E52D8A32}" destId="{84AE2695-E185-41EF-A81F-BFB32271BD8C}" srcOrd="1" destOrd="0" parTransId="{64CEAF10-46DD-47D2-AC15-B640D8254065}" sibTransId="{F9F99064-78B2-4EB7-9A61-5495A96FC7A7}"/>
    <dgm:cxn modelId="{C438CB27-90A3-4AB6-AB2A-99FDF13EA8E1}" type="presOf" srcId="{FB47A9D5-28C2-4B5A-A939-D40076AEA986}" destId="{15381D13-4185-4D9C-9EAB-08F884982D0E}" srcOrd="0" destOrd="0" presId="urn:microsoft.com/office/officeart/2005/8/layout/venn3"/>
    <dgm:cxn modelId="{233A8628-6F6F-4490-9A24-1E554C7737EB}" type="presOf" srcId="{84AE2695-E185-41EF-A81F-BFB32271BD8C}" destId="{27B6EEB5-C42D-4AF0-B167-1DF4974879B8}" srcOrd="0" destOrd="0" presId="urn:microsoft.com/office/officeart/2005/8/layout/venn3"/>
    <dgm:cxn modelId="{6C275444-B1E3-4AA9-AB47-029C3086A7FF}" type="presOf" srcId="{77AA9A4B-4D83-4FD1-B8BD-9ADA8061509C}" destId="{887A7ED3-1F98-4824-B421-5B49C44A658A}" srcOrd="0" destOrd="0" presId="urn:microsoft.com/office/officeart/2005/8/layout/venn3"/>
    <dgm:cxn modelId="{8EF04E4D-E0CF-4733-B41F-A240FC0A5538}" srcId="{671AE8E4-E454-490E-89AA-EF56E52D8A32}" destId="{CCF30A86-A372-41EC-A75A-D58EEA478C16}" srcOrd="0" destOrd="0" parTransId="{A56BFD83-F234-44B3-8CEC-1BADABDF4946}" sibTransId="{33D2898B-3D32-40EF-8F2A-F71C0EC51BD2}"/>
    <dgm:cxn modelId="{B5815750-378F-4424-B02F-DC13F3A7A55E}" srcId="{671AE8E4-E454-490E-89AA-EF56E52D8A32}" destId="{77AA9A4B-4D83-4FD1-B8BD-9ADA8061509C}" srcOrd="2" destOrd="0" parTransId="{A8149F6C-17CB-4C2A-8E2E-479B8C61C279}" sibTransId="{D4C5F361-505A-43DB-9357-E214C82D7C4C}"/>
    <dgm:cxn modelId="{C051E984-F004-4AAA-97E5-68EC07FC12D1}" srcId="{671AE8E4-E454-490E-89AA-EF56E52D8A32}" destId="{07F28355-B6A4-4BA9-96BC-289851BAF5CD}" srcOrd="4" destOrd="0" parTransId="{CDB31FA3-618E-4CF1-AD14-0FE32538F077}" sibTransId="{48F54C3E-5952-4D3E-8A48-5661BA599992}"/>
    <dgm:cxn modelId="{5DCE2385-FCAD-4174-BC61-B8D2ADAF4D15}" srcId="{671AE8E4-E454-490E-89AA-EF56E52D8A32}" destId="{FB47A9D5-28C2-4B5A-A939-D40076AEA986}" srcOrd="3" destOrd="0" parTransId="{0C334369-83B1-42DA-96DF-439876440398}" sibTransId="{E0D41CF1-37BF-4CBD-B5FE-CE932653E2CF}"/>
    <dgm:cxn modelId="{4EF878AE-E2FA-41C9-83B8-EDE830EAE794}" type="presOf" srcId="{07F28355-B6A4-4BA9-96BC-289851BAF5CD}" destId="{26AC8A84-3AC9-4E93-A69F-85685D2487C1}" srcOrd="0" destOrd="0" presId="urn:microsoft.com/office/officeart/2005/8/layout/venn3"/>
    <dgm:cxn modelId="{2B0F5FE8-91BA-43B4-98B7-7DF31E6D91B8}" type="presOf" srcId="{CCF30A86-A372-41EC-A75A-D58EEA478C16}" destId="{530F03B2-D01D-420C-90D6-CEDD756E5110}" srcOrd="0" destOrd="0" presId="urn:microsoft.com/office/officeart/2005/8/layout/venn3"/>
    <dgm:cxn modelId="{E23C3537-2841-4BC2-9505-4CB951669459}" type="presParOf" srcId="{5555B703-F078-4D04-8A07-8D203D79BAD7}" destId="{530F03B2-D01D-420C-90D6-CEDD756E5110}" srcOrd="0" destOrd="0" presId="urn:microsoft.com/office/officeart/2005/8/layout/venn3"/>
    <dgm:cxn modelId="{1A7FA890-9E1F-46A4-ADD2-25EE55008BBE}" type="presParOf" srcId="{5555B703-F078-4D04-8A07-8D203D79BAD7}" destId="{A2425915-FFB7-4FA4-959A-899383B9FF2A}" srcOrd="1" destOrd="0" presId="urn:microsoft.com/office/officeart/2005/8/layout/venn3"/>
    <dgm:cxn modelId="{6D33E41E-2245-4F8A-A788-53A224110DF3}" type="presParOf" srcId="{5555B703-F078-4D04-8A07-8D203D79BAD7}" destId="{27B6EEB5-C42D-4AF0-B167-1DF4974879B8}" srcOrd="2" destOrd="0" presId="urn:microsoft.com/office/officeart/2005/8/layout/venn3"/>
    <dgm:cxn modelId="{DCCD326D-AAE6-4D1A-A7F6-42E37D97CD87}" type="presParOf" srcId="{5555B703-F078-4D04-8A07-8D203D79BAD7}" destId="{59CAA21F-FB50-4775-AEF0-B4F2ADC2F47E}" srcOrd="3" destOrd="0" presId="urn:microsoft.com/office/officeart/2005/8/layout/venn3"/>
    <dgm:cxn modelId="{5103EEF0-A984-4601-9D0E-4D66AB71C5CB}" type="presParOf" srcId="{5555B703-F078-4D04-8A07-8D203D79BAD7}" destId="{887A7ED3-1F98-4824-B421-5B49C44A658A}" srcOrd="4" destOrd="0" presId="urn:microsoft.com/office/officeart/2005/8/layout/venn3"/>
    <dgm:cxn modelId="{D88D2D9B-A91F-499B-B46E-1E3A1EBE426A}" type="presParOf" srcId="{5555B703-F078-4D04-8A07-8D203D79BAD7}" destId="{B0E21B95-88D4-47C3-ADA9-F34B4C87C42E}" srcOrd="5" destOrd="0" presId="urn:microsoft.com/office/officeart/2005/8/layout/venn3"/>
    <dgm:cxn modelId="{64BF57B6-6C8D-49C6-910E-1C00F68F1B5F}" type="presParOf" srcId="{5555B703-F078-4D04-8A07-8D203D79BAD7}" destId="{15381D13-4185-4D9C-9EAB-08F884982D0E}" srcOrd="6" destOrd="0" presId="urn:microsoft.com/office/officeart/2005/8/layout/venn3"/>
    <dgm:cxn modelId="{9F6042ED-A5F8-4406-B308-07F1220ABEC9}" type="presParOf" srcId="{5555B703-F078-4D04-8A07-8D203D79BAD7}" destId="{851C3FD7-BF84-4563-9B3B-D26278677791}" srcOrd="7" destOrd="0" presId="urn:microsoft.com/office/officeart/2005/8/layout/venn3"/>
    <dgm:cxn modelId="{2301D877-B5BA-42B9-8CA9-B93DD68088EB}" type="presParOf" srcId="{5555B703-F078-4D04-8A07-8D203D79BAD7}" destId="{26AC8A84-3AC9-4E93-A69F-85685D2487C1}" srcOrd="8"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AF8FCB-8DC5-4A27-BBEE-D3246D1FE81B}" type="doc">
      <dgm:prSet loTypeId="urn:microsoft.com/office/officeart/2005/8/layout/pyramid1" loCatId="pyramid" qsTypeId="urn:microsoft.com/office/officeart/2005/8/quickstyle/simple1" qsCatId="simple" csTypeId="urn:microsoft.com/office/officeart/2005/8/colors/accent1_2" csCatId="accent1" phldr="1"/>
      <dgm:spPr/>
    </dgm:pt>
    <dgm:pt modelId="{82A0843F-D779-4149-A9E6-D22FE99B6F1F}">
      <dgm:prSet phldrT="[Text]" custT="1"/>
      <dgm:spPr>
        <a:solidFill>
          <a:schemeClr val="accent2"/>
        </a:solidFill>
        <a:ln>
          <a:noFill/>
        </a:ln>
      </dgm:spPr>
      <dgm:t>
        <a:bodyPr/>
        <a:lstStyle/>
        <a:p>
          <a:endParaRPr lang="en-US" sz="2800" b="0" dirty="0">
            <a:solidFill>
              <a:schemeClr val="bg1"/>
            </a:solidFill>
            <a:latin typeface="Inter" panose="020B0502030000000004" pitchFamily="34" charset="0"/>
            <a:ea typeface="Inter" panose="020B0502030000000004" pitchFamily="34" charset="0"/>
          </a:endParaRPr>
        </a:p>
        <a:p>
          <a:r>
            <a:rPr lang="en-US" sz="2400" b="0" dirty="0">
              <a:solidFill>
                <a:schemeClr val="bg1"/>
              </a:solidFill>
              <a:latin typeface="Inter" panose="020B0502030000000004" pitchFamily="34" charset="0"/>
              <a:ea typeface="Inter" panose="020B0502030000000004" pitchFamily="34" charset="0"/>
            </a:rPr>
            <a:t>Viol</a:t>
          </a:r>
        </a:p>
      </dgm:t>
    </dgm:pt>
    <dgm:pt modelId="{FBF87D72-3B44-4D0B-91F8-F4C2F27CB2C0}" type="parTrans" cxnId="{88B2FE15-5F96-40EA-B70E-B79F018E8AEC}">
      <dgm:prSet/>
      <dgm:spPr/>
      <dgm:t>
        <a:bodyPr/>
        <a:lstStyle/>
        <a:p>
          <a:endParaRPr lang="en-US" sz="1400" b="0">
            <a:latin typeface="Inter" panose="020B0502030000000004" pitchFamily="34" charset="0"/>
            <a:ea typeface="Inter" panose="020B0502030000000004" pitchFamily="34" charset="0"/>
          </a:endParaRPr>
        </a:p>
      </dgm:t>
    </dgm:pt>
    <dgm:pt modelId="{3A2C4997-DE92-4B90-8051-F73D24D1CFA5}" type="sibTrans" cxnId="{88B2FE15-5F96-40EA-B70E-B79F018E8AEC}">
      <dgm:prSet/>
      <dgm:spPr/>
      <dgm:t>
        <a:bodyPr/>
        <a:lstStyle/>
        <a:p>
          <a:endParaRPr lang="en-US" sz="1400" b="0">
            <a:latin typeface="Inter" panose="020B0502030000000004" pitchFamily="34" charset="0"/>
            <a:ea typeface="Inter" panose="020B0502030000000004" pitchFamily="34" charset="0"/>
          </a:endParaRPr>
        </a:p>
      </dgm:t>
    </dgm:pt>
    <dgm:pt modelId="{67E00DC2-B67C-4950-A07F-CBBFE09CE508}">
      <dgm:prSet phldrT="[Text]" custT="1"/>
      <dgm:spPr>
        <a:solidFill>
          <a:srgbClr val="C2C923"/>
        </a:solidFill>
        <a:ln>
          <a:noFill/>
        </a:ln>
      </dgm:spPr>
      <dgm:t>
        <a:bodyPr/>
        <a:lstStyle/>
        <a:p>
          <a:r>
            <a:rPr lang="fr-FR" sz="2000" b="0" noProof="0" dirty="0">
              <a:solidFill>
                <a:schemeClr val="bg1"/>
              </a:solidFill>
              <a:latin typeface="Inter" panose="020B0502030000000004" pitchFamily="34" charset="0"/>
              <a:ea typeface="Inter" panose="020B0502030000000004" pitchFamily="34" charset="0"/>
            </a:rPr>
            <a:t>Agression sexuelle</a:t>
          </a:r>
        </a:p>
        <a:p>
          <a:r>
            <a:rPr lang="fr-FR" sz="2000" b="0" noProof="0" dirty="0">
              <a:solidFill>
                <a:schemeClr val="bg1"/>
              </a:solidFill>
              <a:latin typeface="Inter" panose="020B0502030000000004" pitchFamily="34" charset="0"/>
              <a:ea typeface="Inter" panose="020B0502030000000004" pitchFamily="34" charset="0"/>
            </a:rPr>
            <a:t>Exhibition sexuelle</a:t>
          </a:r>
        </a:p>
        <a:p>
          <a:r>
            <a:rPr lang="fr-FR" sz="2000" b="0" noProof="0" dirty="0">
              <a:solidFill>
                <a:schemeClr val="bg1"/>
              </a:solidFill>
              <a:latin typeface="Inter" panose="020B0502030000000004" pitchFamily="34" charset="0"/>
              <a:ea typeface="Inter" panose="020B0502030000000004" pitchFamily="34" charset="0"/>
            </a:rPr>
            <a:t>Voyeurisme</a:t>
          </a:r>
        </a:p>
      </dgm:t>
    </dgm:pt>
    <dgm:pt modelId="{E6AC602D-F49C-4C77-9081-987531727B7E}" type="parTrans" cxnId="{F0EB18D0-270C-43FE-9D58-5C01D54375DE}">
      <dgm:prSet/>
      <dgm:spPr/>
      <dgm:t>
        <a:bodyPr/>
        <a:lstStyle/>
        <a:p>
          <a:endParaRPr lang="en-US" sz="1400" b="0">
            <a:latin typeface="Inter" panose="020B0502030000000004" pitchFamily="34" charset="0"/>
            <a:ea typeface="Inter" panose="020B0502030000000004" pitchFamily="34" charset="0"/>
          </a:endParaRPr>
        </a:p>
      </dgm:t>
    </dgm:pt>
    <dgm:pt modelId="{A082B967-99FF-44F7-A85E-02A2CE2DBB0C}" type="sibTrans" cxnId="{F0EB18D0-270C-43FE-9D58-5C01D54375DE}">
      <dgm:prSet/>
      <dgm:spPr/>
      <dgm:t>
        <a:bodyPr/>
        <a:lstStyle/>
        <a:p>
          <a:endParaRPr lang="en-US" sz="1400" b="0">
            <a:latin typeface="Inter" panose="020B0502030000000004" pitchFamily="34" charset="0"/>
            <a:ea typeface="Inter" panose="020B0502030000000004" pitchFamily="34" charset="0"/>
          </a:endParaRPr>
        </a:p>
      </dgm:t>
    </dgm:pt>
    <dgm:pt modelId="{2743C7E1-EAF3-40C3-AFB4-9090CF1F41C2}">
      <dgm:prSet phldrT="[Text]" custT="1"/>
      <dgm:spPr>
        <a:solidFill>
          <a:srgbClr val="E62465"/>
        </a:solidFill>
        <a:ln>
          <a:noFill/>
        </a:ln>
      </dgm:spPr>
      <dgm:t>
        <a:bodyPr/>
        <a:lstStyle/>
        <a:p>
          <a:r>
            <a:rPr lang="en-US" sz="2400" b="0" dirty="0" err="1">
              <a:solidFill>
                <a:schemeClr val="bg1"/>
              </a:solidFill>
              <a:latin typeface="Inter" panose="020B0502030000000004" pitchFamily="34" charset="0"/>
              <a:ea typeface="Inter" panose="020B0502030000000004" pitchFamily="34" charset="0"/>
            </a:rPr>
            <a:t>Harcèlement</a:t>
          </a:r>
          <a:r>
            <a:rPr lang="en-US" sz="2400" b="0" dirty="0">
              <a:solidFill>
                <a:schemeClr val="bg1"/>
              </a:solidFill>
              <a:latin typeface="Inter" panose="020B0502030000000004" pitchFamily="34" charset="0"/>
              <a:ea typeface="Inter" panose="020B0502030000000004" pitchFamily="34" charset="0"/>
            </a:rPr>
            <a:t> </a:t>
          </a:r>
          <a:r>
            <a:rPr lang="en-US" sz="2400" b="0" dirty="0" err="1">
              <a:solidFill>
                <a:schemeClr val="bg1"/>
              </a:solidFill>
              <a:latin typeface="Inter" panose="020B0502030000000004" pitchFamily="34" charset="0"/>
              <a:ea typeface="Inter" panose="020B0502030000000004" pitchFamily="34" charset="0"/>
            </a:rPr>
            <a:t>sexuel</a:t>
          </a:r>
          <a:endParaRPr lang="en-US" sz="2400" b="0" dirty="0">
            <a:solidFill>
              <a:schemeClr val="bg1"/>
            </a:solidFill>
            <a:latin typeface="Inter" panose="020B0502030000000004" pitchFamily="34" charset="0"/>
            <a:ea typeface="Inter" panose="020B0502030000000004" pitchFamily="34" charset="0"/>
          </a:endParaRPr>
        </a:p>
        <a:p>
          <a:r>
            <a:rPr lang="fr-FR" sz="2400" b="0" noProof="0" dirty="0">
              <a:solidFill>
                <a:schemeClr val="bg1"/>
              </a:solidFill>
              <a:latin typeface="Inter" panose="020B0502030000000004" pitchFamily="34" charset="0"/>
              <a:ea typeface="Inter" panose="020B0502030000000004" pitchFamily="34" charset="0"/>
            </a:rPr>
            <a:t>Injure sexiste</a:t>
          </a:r>
          <a:endParaRPr lang="en-US" sz="2400" b="0" dirty="0">
            <a:solidFill>
              <a:schemeClr val="bg1"/>
            </a:solidFill>
            <a:latin typeface="Inter" panose="020B0502030000000004" pitchFamily="34" charset="0"/>
            <a:ea typeface="Inter" panose="020B0502030000000004" pitchFamily="34" charset="0"/>
          </a:endParaRPr>
        </a:p>
      </dgm:t>
    </dgm:pt>
    <dgm:pt modelId="{69089C1D-0752-44C4-A4FD-FCCF7349BD99}" type="parTrans" cxnId="{BC76C39F-53FF-4B85-BB1B-3458762C82C7}">
      <dgm:prSet/>
      <dgm:spPr/>
      <dgm:t>
        <a:bodyPr/>
        <a:lstStyle/>
        <a:p>
          <a:endParaRPr lang="en-US" sz="1400" b="0">
            <a:latin typeface="Inter" panose="020B0502030000000004" pitchFamily="34" charset="0"/>
            <a:ea typeface="Inter" panose="020B0502030000000004" pitchFamily="34" charset="0"/>
          </a:endParaRPr>
        </a:p>
      </dgm:t>
    </dgm:pt>
    <dgm:pt modelId="{99FD7D14-59C5-4B77-9A7D-CFD056B8AA8B}" type="sibTrans" cxnId="{BC76C39F-53FF-4B85-BB1B-3458762C82C7}">
      <dgm:prSet/>
      <dgm:spPr/>
      <dgm:t>
        <a:bodyPr/>
        <a:lstStyle/>
        <a:p>
          <a:endParaRPr lang="en-US" sz="1400" b="0">
            <a:latin typeface="Inter" panose="020B0502030000000004" pitchFamily="34" charset="0"/>
            <a:ea typeface="Inter" panose="020B0502030000000004" pitchFamily="34" charset="0"/>
          </a:endParaRPr>
        </a:p>
      </dgm:t>
    </dgm:pt>
    <dgm:pt modelId="{D7C3ACEC-2319-46FF-8F52-D93EFD43AB1A}">
      <dgm:prSet phldrT="[Text]" custT="1"/>
      <dgm:spPr>
        <a:solidFill>
          <a:srgbClr val="074D67"/>
        </a:solidFill>
        <a:ln>
          <a:noFill/>
        </a:ln>
      </dgm:spPr>
      <dgm:t>
        <a:bodyPr/>
        <a:lstStyle/>
        <a:p>
          <a:r>
            <a:rPr lang="fr-FR" sz="2400" b="0" noProof="0" dirty="0">
              <a:solidFill>
                <a:schemeClr val="bg1"/>
              </a:solidFill>
              <a:latin typeface="Inter" panose="020B0502030000000004" pitchFamily="34" charset="0"/>
              <a:ea typeface="Inter" panose="020B0502030000000004" pitchFamily="34" charset="0"/>
            </a:rPr>
            <a:t>Outrage sexiste ou sexuel</a:t>
          </a:r>
        </a:p>
      </dgm:t>
    </dgm:pt>
    <dgm:pt modelId="{FC4798DF-C6BE-4165-95DB-4349D8CF478B}" type="parTrans" cxnId="{01C068D1-B087-46BF-931A-3F7527FC0878}">
      <dgm:prSet/>
      <dgm:spPr/>
      <dgm:t>
        <a:bodyPr/>
        <a:lstStyle/>
        <a:p>
          <a:endParaRPr lang="en-US" sz="1400" b="0">
            <a:latin typeface="Inter" panose="020B0502030000000004" pitchFamily="34" charset="0"/>
            <a:ea typeface="Inter" panose="020B0502030000000004" pitchFamily="34" charset="0"/>
          </a:endParaRPr>
        </a:p>
      </dgm:t>
    </dgm:pt>
    <dgm:pt modelId="{E9F6D59D-91FD-41CA-B202-0830E40EF8CC}" type="sibTrans" cxnId="{01C068D1-B087-46BF-931A-3F7527FC0878}">
      <dgm:prSet/>
      <dgm:spPr/>
      <dgm:t>
        <a:bodyPr/>
        <a:lstStyle/>
        <a:p>
          <a:endParaRPr lang="en-US" sz="1400" b="0">
            <a:latin typeface="Inter" panose="020B0502030000000004" pitchFamily="34" charset="0"/>
            <a:ea typeface="Inter" panose="020B0502030000000004" pitchFamily="34" charset="0"/>
          </a:endParaRPr>
        </a:p>
      </dgm:t>
    </dgm:pt>
    <dgm:pt modelId="{6B885DD9-193F-4702-A480-236E1CB493EF}" type="pres">
      <dgm:prSet presAssocID="{03AF8FCB-8DC5-4A27-BBEE-D3246D1FE81B}" presName="Name0" presStyleCnt="0">
        <dgm:presLayoutVars>
          <dgm:dir/>
          <dgm:animLvl val="lvl"/>
          <dgm:resizeHandles val="exact"/>
        </dgm:presLayoutVars>
      </dgm:prSet>
      <dgm:spPr/>
    </dgm:pt>
    <dgm:pt modelId="{019CA1FC-AD0E-4C82-9E03-253DE7F4AEC3}" type="pres">
      <dgm:prSet presAssocID="{82A0843F-D779-4149-A9E6-D22FE99B6F1F}" presName="Name8" presStyleCnt="0"/>
      <dgm:spPr/>
    </dgm:pt>
    <dgm:pt modelId="{C8A641AB-0594-45E7-8464-0415107AC6E1}" type="pres">
      <dgm:prSet presAssocID="{82A0843F-D779-4149-A9E6-D22FE99B6F1F}" presName="level" presStyleLbl="node1" presStyleIdx="0" presStyleCnt="4">
        <dgm:presLayoutVars>
          <dgm:chMax val="1"/>
          <dgm:bulletEnabled val="1"/>
        </dgm:presLayoutVars>
      </dgm:prSet>
      <dgm:spPr/>
    </dgm:pt>
    <dgm:pt modelId="{D55A5121-FF35-439C-8B67-BEB216CFDDF1}" type="pres">
      <dgm:prSet presAssocID="{82A0843F-D779-4149-A9E6-D22FE99B6F1F}" presName="levelTx" presStyleLbl="revTx" presStyleIdx="0" presStyleCnt="0">
        <dgm:presLayoutVars>
          <dgm:chMax val="1"/>
          <dgm:bulletEnabled val="1"/>
        </dgm:presLayoutVars>
      </dgm:prSet>
      <dgm:spPr/>
    </dgm:pt>
    <dgm:pt modelId="{4C70A02B-7D4F-4DC6-8487-EA1025DA0228}" type="pres">
      <dgm:prSet presAssocID="{67E00DC2-B67C-4950-A07F-CBBFE09CE508}" presName="Name8" presStyleCnt="0"/>
      <dgm:spPr/>
    </dgm:pt>
    <dgm:pt modelId="{E5E49F83-F305-4487-AB52-9B6E99E9DD3B}" type="pres">
      <dgm:prSet presAssocID="{67E00DC2-B67C-4950-A07F-CBBFE09CE508}" presName="level" presStyleLbl="node1" presStyleIdx="1" presStyleCnt="4">
        <dgm:presLayoutVars>
          <dgm:chMax val="1"/>
          <dgm:bulletEnabled val="1"/>
        </dgm:presLayoutVars>
      </dgm:prSet>
      <dgm:spPr/>
    </dgm:pt>
    <dgm:pt modelId="{9F9F6286-C103-44FE-AA32-E2A2C723E66B}" type="pres">
      <dgm:prSet presAssocID="{67E00DC2-B67C-4950-A07F-CBBFE09CE508}" presName="levelTx" presStyleLbl="revTx" presStyleIdx="0" presStyleCnt="0">
        <dgm:presLayoutVars>
          <dgm:chMax val="1"/>
          <dgm:bulletEnabled val="1"/>
        </dgm:presLayoutVars>
      </dgm:prSet>
      <dgm:spPr/>
    </dgm:pt>
    <dgm:pt modelId="{926F873A-1D47-4E19-95C7-FC7EDCE299F1}" type="pres">
      <dgm:prSet presAssocID="{2743C7E1-EAF3-40C3-AFB4-9090CF1F41C2}" presName="Name8" presStyleCnt="0"/>
      <dgm:spPr/>
    </dgm:pt>
    <dgm:pt modelId="{E62AE78C-98D8-430A-8F70-4E99040E577B}" type="pres">
      <dgm:prSet presAssocID="{2743C7E1-EAF3-40C3-AFB4-9090CF1F41C2}" presName="level" presStyleLbl="node1" presStyleIdx="2" presStyleCnt="4">
        <dgm:presLayoutVars>
          <dgm:chMax val="1"/>
          <dgm:bulletEnabled val="1"/>
        </dgm:presLayoutVars>
      </dgm:prSet>
      <dgm:spPr/>
    </dgm:pt>
    <dgm:pt modelId="{36FA4001-2E1B-427E-A560-5DD36CC284D7}" type="pres">
      <dgm:prSet presAssocID="{2743C7E1-EAF3-40C3-AFB4-9090CF1F41C2}" presName="levelTx" presStyleLbl="revTx" presStyleIdx="0" presStyleCnt="0">
        <dgm:presLayoutVars>
          <dgm:chMax val="1"/>
          <dgm:bulletEnabled val="1"/>
        </dgm:presLayoutVars>
      </dgm:prSet>
      <dgm:spPr/>
    </dgm:pt>
    <dgm:pt modelId="{0721259C-32B4-4F14-815E-457CB5EBE92D}" type="pres">
      <dgm:prSet presAssocID="{D7C3ACEC-2319-46FF-8F52-D93EFD43AB1A}" presName="Name8" presStyleCnt="0"/>
      <dgm:spPr/>
    </dgm:pt>
    <dgm:pt modelId="{227FF911-B821-4C2B-AA31-DF457AD0FDCD}" type="pres">
      <dgm:prSet presAssocID="{D7C3ACEC-2319-46FF-8F52-D93EFD43AB1A}" presName="level" presStyleLbl="node1" presStyleIdx="3" presStyleCnt="4" custLinFactNeighborX="-18536">
        <dgm:presLayoutVars>
          <dgm:chMax val="1"/>
          <dgm:bulletEnabled val="1"/>
        </dgm:presLayoutVars>
      </dgm:prSet>
      <dgm:spPr/>
    </dgm:pt>
    <dgm:pt modelId="{50C77686-3455-4E00-83BE-F7A2E3DFCF61}" type="pres">
      <dgm:prSet presAssocID="{D7C3ACEC-2319-46FF-8F52-D93EFD43AB1A}" presName="levelTx" presStyleLbl="revTx" presStyleIdx="0" presStyleCnt="0">
        <dgm:presLayoutVars>
          <dgm:chMax val="1"/>
          <dgm:bulletEnabled val="1"/>
        </dgm:presLayoutVars>
      </dgm:prSet>
      <dgm:spPr/>
    </dgm:pt>
  </dgm:ptLst>
  <dgm:cxnLst>
    <dgm:cxn modelId="{BC8E9D08-3F16-4DDD-B30B-05895C1774F3}" type="presOf" srcId="{2743C7E1-EAF3-40C3-AFB4-9090CF1F41C2}" destId="{E62AE78C-98D8-430A-8F70-4E99040E577B}" srcOrd="0" destOrd="0" presId="urn:microsoft.com/office/officeart/2005/8/layout/pyramid1"/>
    <dgm:cxn modelId="{65285F0B-478A-4148-80F0-43BA0FDF49D7}" type="presOf" srcId="{2743C7E1-EAF3-40C3-AFB4-9090CF1F41C2}" destId="{36FA4001-2E1B-427E-A560-5DD36CC284D7}" srcOrd="1" destOrd="0" presId="urn:microsoft.com/office/officeart/2005/8/layout/pyramid1"/>
    <dgm:cxn modelId="{88B2FE15-5F96-40EA-B70E-B79F018E8AEC}" srcId="{03AF8FCB-8DC5-4A27-BBEE-D3246D1FE81B}" destId="{82A0843F-D779-4149-A9E6-D22FE99B6F1F}" srcOrd="0" destOrd="0" parTransId="{FBF87D72-3B44-4D0B-91F8-F4C2F27CB2C0}" sibTransId="{3A2C4997-DE92-4B90-8051-F73D24D1CFA5}"/>
    <dgm:cxn modelId="{CADCF843-EEE8-48AE-9955-0E765C02B6B1}" type="presOf" srcId="{67E00DC2-B67C-4950-A07F-CBBFE09CE508}" destId="{E5E49F83-F305-4487-AB52-9B6E99E9DD3B}" srcOrd="0" destOrd="0" presId="urn:microsoft.com/office/officeart/2005/8/layout/pyramid1"/>
    <dgm:cxn modelId="{CB0CD347-B01B-44A2-8616-A464CE839001}" type="presOf" srcId="{82A0843F-D779-4149-A9E6-D22FE99B6F1F}" destId="{C8A641AB-0594-45E7-8464-0415107AC6E1}" srcOrd="0" destOrd="0" presId="urn:microsoft.com/office/officeart/2005/8/layout/pyramid1"/>
    <dgm:cxn modelId="{8555714A-415A-4374-BB25-92F85C0F7AF9}" type="presOf" srcId="{D7C3ACEC-2319-46FF-8F52-D93EFD43AB1A}" destId="{50C77686-3455-4E00-83BE-F7A2E3DFCF61}" srcOrd="1" destOrd="0" presId="urn:microsoft.com/office/officeart/2005/8/layout/pyramid1"/>
    <dgm:cxn modelId="{A70E1F51-E51E-4860-9B48-A7C2719866A1}" type="presOf" srcId="{82A0843F-D779-4149-A9E6-D22FE99B6F1F}" destId="{D55A5121-FF35-439C-8B67-BEB216CFDDF1}" srcOrd="1" destOrd="0" presId="urn:microsoft.com/office/officeart/2005/8/layout/pyramid1"/>
    <dgm:cxn modelId="{F918E75A-EE69-407F-8E41-5A5A30E84A98}" type="presOf" srcId="{D7C3ACEC-2319-46FF-8F52-D93EFD43AB1A}" destId="{227FF911-B821-4C2B-AA31-DF457AD0FDCD}" srcOrd="0" destOrd="0" presId="urn:microsoft.com/office/officeart/2005/8/layout/pyramid1"/>
    <dgm:cxn modelId="{50546492-84D9-440D-8C60-39BD27D63F02}" type="presOf" srcId="{03AF8FCB-8DC5-4A27-BBEE-D3246D1FE81B}" destId="{6B885DD9-193F-4702-A480-236E1CB493EF}" srcOrd="0" destOrd="0" presId="urn:microsoft.com/office/officeart/2005/8/layout/pyramid1"/>
    <dgm:cxn modelId="{BC76C39F-53FF-4B85-BB1B-3458762C82C7}" srcId="{03AF8FCB-8DC5-4A27-BBEE-D3246D1FE81B}" destId="{2743C7E1-EAF3-40C3-AFB4-9090CF1F41C2}" srcOrd="2" destOrd="0" parTransId="{69089C1D-0752-44C4-A4FD-FCCF7349BD99}" sibTransId="{99FD7D14-59C5-4B77-9A7D-CFD056B8AA8B}"/>
    <dgm:cxn modelId="{408480B4-CE9D-4F1E-8164-C7F6F76C1277}" type="presOf" srcId="{67E00DC2-B67C-4950-A07F-CBBFE09CE508}" destId="{9F9F6286-C103-44FE-AA32-E2A2C723E66B}" srcOrd="1" destOrd="0" presId="urn:microsoft.com/office/officeart/2005/8/layout/pyramid1"/>
    <dgm:cxn modelId="{F0EB18D0-270C-43FE-9D58-5C01D54375DE}" srcId="{03AF8FCB-8DC5-4A27-BBEE-D3246D1FE81B}" destId="{67E00DC2-B67C-4950-A07F-CBBFE09CE508}" srcOrd="1" destOrd="0" parTransId="{E6AC602D-F49C-4C77-9081-987531727B7E}" sibTransId="{A082B967-99FF-44F7-A85E-02A2CE2DBB0C}"/>
    <dgm:cxn modelId="{01C068D1-B087-46BF-931A-3F7527FC0878}" srcId="{03AF8FCB-8DC5-4A27-BBEE-D3246D1FE81B}" destId="{D7C3ACEC-2319-46FF-8F52-D93EFD43AB1A}" srcOrd="3" destOrd="0" parTransId="{FC4798DF-C6BE-4165-95DB-4349D8CF478B}" sibTransId="{E9F6D59D-91FD-41CA-B202-0830E40EF8CC}"/>
    <dgm:cxn modelId="{D592FE9A-6513-42C8-9EAB-38B2B2B5D05F}" type="presParOf" srcId="{6B885DD9-193F-4702-A480-236E1CB493EF}" destId="{019CA1FC-AD0E-4C82-9E03-253DE7F4AEC3}" srcOrd="0" destOrd="0" presId="urn:microsoft.com/office/officeart/2005/8/layout/pyramid1"/>
    <dgm:cxn modelId="{7672678D-D985-4BA3-BAD7-D29225B731F2}" type="presParOf" srcId="{019CA1FC-AD0E-4C82-9E03-253DE7F4AEC3}" destId="{C8A641AB-0594-45E7-8464-0415107AC6E1}" srcOrd="0" destOrd="0" presId="urn:microsoft.com/office/officeart/2005/8/layout/pyramid1"/>
    <dgm:cxn modelId="{5CF796F2-7EC1-4300-92E7-67564F8EAEC5}" type="presParOf" srcId="{019CA1FC-AD0E-4C82-9E03-253DE7F4AEC3}" destId="{D55A5121-FF35-439C-8B67-BEB216CFDDF1}" srcOrd="1" destOrd="0" presId="urn:microsoft.com/office/officeart/2005/8/layout/pyramid1"/>
    <dgm:cxn modelId="{3173BD08-05F5-4ACA-B351-DC7323A67DFB}" type="presParOf" srcId="{6B885DD9-193F-4702-A480-236E1CB493EF}" destId="{4C70A02B-7D4F-4DC6-8487-EA1025DA0228}" srcOrd="1" destOrd="0" presId="urn:microsoft.com/office/officeart/2005/8/layout/pyramid1"/>
    <dgm:cxn modelId="{947DD89C-ACC3-4CD7-A55A-5C01BDB082C2}" type="presParOf" srcId="{4C70A02B-7D4F-4DC6-8487-EA1025DA0228}" destId="{E5E49F83-F305-4487-AB52-9B6E99E9DD3B}" srcOrd="0" destOrd="0" presId="urn:microsoft.com/office/officeart/2005/8/layout/pyramid1"/>
    <dgm:cxn modelId="{1CF067CD-AA5E-4A5B-88D2-07B1CD16E26C}" type="presParOf" srcId="{4C70A02B-7D4F-4DC6-8487-EA1025DA0228}" destId="{9F9F6286-C103-44FE-AA32-E2A2C723E66B}" srcOrd="1" destOrd="0" presId="urn:microsoft.com/office/officeart/2005/8/layout/pyramid1"/>
    <dgm:cxn modelId="{419B00DB-BF75-477D-A9CE-1680B9999CC2}" type="presParOf" srcId="{6B885DD9-193F-4702-A480-236E1CB493EF}" destId="{926F873A-1D47-4E19-95C7-FC7EDCE299F1}" srcOrd="2" destOrd="0" presId="urn:microsoft.com/office/officeart/2005/8/layout/pyramid1"/>
    <dgm:cxn modelId="{0C68715E-3323-4D2C-84E1-E3A06DCE201D}" type="presParOf" srcId="{926F873A-1D47-4E19-95C7-FC7EDCE299F1}" destId="{E62AE78C-98D8-430A-8F70-4E99040E577B}" srcOrd="0" destOrd="0" presId="urn:microsoft.com/office/officeart/2005/8/layout/pyramid1"/>
    <dgm:cxn modelId="{B7B8F7C7-39D6-4D69-8801-3BEFA209D769}" type="presParOf" srcId="{926F873A-1D47-4E19-95C7-FC7EDCE299F1}" destId="{36FA4001-2E1B-427E-A560-5DD36CC284D7}" srcOrd="1" destOrd="0" presId="urn:microsoft.com/office/officeart/2005/8/layout/pyramid1"/>
    <dgm:cxn modelId="{158CDC27-00C4-41FA-B133-E160614B74BC}" type="presParOf" srcId="{6B885DD9-193F-4702-A480-236E1CB493EF}" destId="{0721259C-32B4-4F14-815E-457CB5EBE92D}" srcOrd="3" destOrd="0" presId="urn:microsoft.com/office/officeart/2005/8/layout/pyramid1"/>
    <dgm:cxn modelId="{80FC5CAF-1521-4677-91AF-DD296A697934}" type="presParOf" srcId="{0721259C-32B4-4F14-815E-457CB5EBE92D}" destId="{227FF911-B821-4C2B-AA31-DF457AD0FDCD}" srcOrd="0" destOrd="0" presId="urn:microsoft.com/office/officeart/2005/8/layout/pyramid1"/>
    <dgm:cxn modelId="{34FE4AF3-A6FB-4C41-815D-EAFAEFDB10D0}" type="presParOf" srcId="{0721259C-32B4-4F14-815E-457CB5EBE92D}" destId="{50C77686-3455-4E00-83BE-F7A2E3DFCF61}" srcOrd="1" destOrd="0" presId="urn:microsoft.com/office/officeart/2005/8/layout/pyramid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37A78-52BB-4BB9-8872-E70A9DB8BF17}">
      <dsp:nvSpPr>
        <dsp:cNvPr id="0" name=""/>
        <dsp:cNvSpPr/>
      </dsp:nvSpPr>
      <dsp:spPr>
        <a:xfrm>
          <a:off x="1507" y="214348"/>
          <a:ext cx="2939177" cy="2939177"/>
        </a:xfrm>
        <a:prstGeom prst="ellipse">
          <a:avLst/>
        </a:prstGeom>
        <a:solidFill>
          <a:schemeClr val="accent6">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1753" tIns="33020" rIns="161753" bIns="33020" numCol="1" spcCol="1270" anchor="ctr" anchorCtr="0">
          <a:noAutofit/>
        </a:bodyPr>
        <a:lstStyle/>
        <a:p>
          <a:pPr marL="0" lvl="0" indent="0" algn="ctr" defTabSz="1155700" rtl="0">
            <a:lnSpc>
              <a:spcPct val="90000"/>
            </a:lnSpc>
            <a:spcBef>
              <a:spcPct val="0"/>
            </a:spcBef>
            <a:spcAft>
              <a:spcPct val="35000"/>
            </a:spcAft>
            <a:buNone/>
          </a:pPr>
          <a:r>
            <a:rPr lang="fr-FR" sz="2600" kern="1200" dirty="0"/>
            <a:t>SSE</a:t>
          </a:r>
        </a:p>
      </dsp:txBody>
      <dsp:txXfrm>
        <a:off x="431940" y="644781"/>
        <a:ext cx="2078311" cy="2078311"/>
      </dsp:txXfrm>
    </dsp:sp>
    <dsp:sp modelId="{CA84AB31-905B-494A-A633-FEFF0B0FB98A}">
      <dsp:nvSpPr>
        <dsp:cNvPr id="0" name=""/>
        <dsp:cNvSpPr/>
      </dsp:nvSpPr>
      <dsp:spPr>
        <a:xfrm>
          <a:off x="2352849" y="214348"/>
          <a:ext cx="2939177" cy="2939177"/>
        </a:xfrm>
        <a:prstGeom prst="ellipse">
          <a:avLst/>
        </a:prstGeom>
        <a:solidFill>
          <a:schemeClr val="accent6">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1753" tIns="33020" rIns="161753" bIns="33020" numCol="1" spcCol="1270" anchor="ctr" anchorCtr="0">
          <a:noAutofit/>
        </a:bodyPr>
        <a:lstStyle/>
        <a:p>
          <a:pPr marL="0" lvl="0" indent="0" algn="ctr" defTabSz="1155700" rtl="0">
            <a:lnSpc>
              <a:spcPct val="90000"/>
            </a:lnSpc>
            <a:spcBef>
              <a:spcPct val="0"/>
            </a:spcBef>
            <a:spcAft>
              <a:spcPct val="35000"/>
            </a:spcAft>
            <a:buNone/>
          </a:pPr>
          <a:r>
            <a:rPr lang="fr-FR" sz="2600" kern="1200" dirty="0"/>
            <a:t>MPPU</a:t>
          </a:r>
        </a:p>
      </dsp:txBody>
      <dsp:txXfrm>
        <a:off x="2783282" y="644781"/>
        <a:ext cx="2078311" cy="2078311"/>
      </dsp:txXfrm>
    </dsp:sp>
    <dsp:sp modelId="{94F06FFF-649C-4BD8-A984-A0EDCE584FA3}">
      <dsp:nvSpPr>
        <dsp:cNvPr id="0" name=""/>
        <dsp:cNvSpPr/>
      </dsp:nvSpPr>
      <dsp:spPr>
        <a:xfrm>
          <a:off x="4704190" y="214348"/>
          <a:ext cx="2939177" cy="2939177"/>
        </a:xfrm>
        <a:prstGeom prst="ellipse">
          <a:avLst/>
        </a:prstGeom>
        <a:solidFill>
          <a:schemeClr val="accent6">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1753" tIns="33020" rIns="161753" bIns="33020" numCol="1" spcCol="1270" anchor="ctr" anchorCtr="0">
          <a:noAutofit/>
        </a:bodyPr>
        <a:lstStyle/>
        <a:p>
          <a:pPr marL="0" lvl="0" indent="0" algn="ctr" defTabSz="1155700" rtl="0">
            <a:lnSpc>
              <a:spcPct val="90000"/>
            </a:lnSpc>
            <a:spcBef>
              <a:spcPct val="0"/>
            </a:spcBef>
            <a:spcAft>
              <a:spcPct val="35000"/>
            </a:spcAft>
            <a:buNone/>
          </a:pPr>
          <a:r>
            <a:rPr lang="fr-FR" sz="2600" kern="1200" dirty="0"/>
            <a:t>DDSPS</a:t>
          </a:r>
        </a:p>
      </dsp:txBody>
      <dsp:txXfrm>
        <a:off x="5134623" y="644781"/>
        <a:ext cx="2078311" cy="2078311"/>
      </dsp:txXfrm>
    </dsp:sp>
    <dsp:sp modelId="{22411178-9BCE-4F70-AFF9-A01420E686A5}">
      <dsp:nvSpPr>
        <dsp:cNvPr id="0" name=""/>
        <dsp:cNvSpPr/>
      </dsp:nvSpPr>
      <dsp:spPr>
        <a:xfrm>
          <a:off x="7055532" y="214348"/>
          <a:ext cx="2939177" cy="2939177"/>
        </a:xfrm>
        <a:prstGeom prst="ellipse">
          <a:avLst/>
        </a:prstGeom>
        <a:solidFill>
          <a:schemeClr val="accent6">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1753" tIns="33020" rIns="161753" bIns="33020" numCol="1" spcCol="1270" anchor="ctr" anchorCtr="0">
          <a:noAutofit/>
        </a:bodyPr>
        <a:lstStyle/>
        <a:p>
          <a:pPr marL="0" lvl="0" indent="0" algn="ctr" defTabSz="1155700" rtl="0">
            <a:lnSpc>
              <a:spcPct val="90000"/>
            </a:lnSpc>
            <a:spcBef>
              <a:spcPct val="0"/>
            </a:spcBef>
            <a:spcAft>
              <a:spcPct val="35000"/>
            </a:spcAft>
            <a:buNone/>
          </a:pPr>
          <a:r>
            <a:rPr lang="fr-FR" sz="2600" kern="1200"/>
            <a:t>MGEN réseau PAS</a:t>
          </a:r>
        </a:p>
      </dsp:txBody>
      <dsp:txXfrm>
        <a:off x="7485965" y="644781"/>
        <a:ext cx="2078311" cy="2078311"/>
      </dsp:txXfrm>
    </dsp:sp>
    <dsp:sp modelId="{9C367C13-2CE9-41BE-94A6-E3CB83DB04E7}">
      <dsp:nvSpPr>
        <dsp:cNvPr id="0" name=""/>
        <dsp:cNvSpPr/>
      </dsp:nvSpPr>
      <dsp:spPr>
        <a:xfrm>
          <a:off x="9406874" y="214348"/>
          <a:ext cx="2939177" cy="2939177"/>
        </a:xfrm>
        <a:prstGeom prst="ellipse">
          <a:avLst/>
        </a:prstGeom>
        <a:solidFill>
          <a:schemeClr val="accent6">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1753" tIns="33020" rIns="161753" bIns="33020" numCol="1" spcCol="1270" anchor="ctr" anchorCtr="0">
          <a:noAutofit/>
        </a:bodyPr>
        <a:lstStyle/>
        <a:p>
          <a:pPr marL="0" lvl="0" indent="0" algn="ctr" defTabSz="1155700" rtl="0">
            <a:lnSpc>
              <a:spcPct val="90000"/>
            </a:lnSpc>
            <a:spcBef>
              <a:spcPct val="0"/>
            </a:spcBef>
            <a:spcAft>
              <a:spcPct val="35000"/>
            </a:spcAft>
            <a:buNone/>
          </a:pPr>
          <a:r>
            <a:rPr lang="fr-FR" sz="2600" kern="1200"/>
            <a:t>Associations étudiantes</a:t>
          </a:r>
        </a:p>
      </dsp:txBody>
      <dsp:txXfrm>
        <a:off x="9837307" y="644781"/>
        <a:ext cx="2078311" cy="20783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F03B2-D01D-420C-90D6-CEDD756E5110}">
      <dsp:nvSpPr>
        <dsp:cNvPr id="0" name=""/>
        <dsp:cNvSpPr/>
      </dsp:nvSpPr>
      <dsp:spPr>
        <a:xfrm>
          <a:off x="1507" y="270828"/>
          <a:ext cx="2939177" cy="2939177"/>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1753" tIns="39370" rIns="161753" bIns="39370" numCol="1" spcCol="1270" anchor="ctr" anchorCtr="0">
          <a:noAutofit/>
        </a:bodyPr>
        <a:lstStyle/>
        <a:p>
          <a:pPr marL="0" lvl="0" indent="0" algn="ctr" defTabSz="1377950" rtl="0">
            <a:lnSpc>
              <a:spcPct val="90000"/>
            </a:lnSpc>
            <a:spcBef>
              <a:spcPct val="0"/>
            </a:spcBef>
            <a:spcAft>
              <a:spcPct val="35000"/>
            </a:spcAft>
            <a:buNone/>
          </a:pPr>
          <a:r>
            <a:rPr lang="fr-FR" sz="3100" kern="1200"/>
            <a:t>Citad’elles</a:t>
          </a:r>
        </a:p>
      </dsp:txBody>
      <dsp:txXfrm>
        <a:off x="431940" y="701261"/>
        <a:ext cx="2078311" cy="2078311"/>
      </dsp:txXfrm>
    </dsp:sp>
    <dsp:sp modelId="{27B6EEB5-C42D-4AF0-B167-1DF4974879B8}">
      <dsp:nvSpPr>
        <dsp:cNvPr id="0" name=""/>
        <dsp:cNvSpPr/>
      </dsp:nvSpPr>
      <dsp:spPr>
        <a:xfrm>
          <a:off x="2352849" y="270828"/>
          <a:ext cx="2939177" cy="2939177"/>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1753" tIns="39370" rIns="161753" bIns="39370" numCol="1" spcCol="1270" anchor="ctr" anchorCtr="0">
          <a:noAutofit/>
        </a:bodyPr>
        <a:lstStyle/>
        <a:p>
          <a:pPr marL="0" lvl="0" indent="0" algn="ctr" defTabSz="1377950" rtl="0">
            <a:lnSpc>
              <a:spcPct val="90000"/>
            </a:lnSpc>
            <a:spcBef>
              <a:spcPct val="0"/>
            </a:spcBef>
            <a:spcAft>
              <a:spcPct val="35000"/>
            </a:spcAft>
            <a:buNone/>
          </a:pPr>
          <a:r>
            <a:rPr lang="fr-FR" sz="3100" kern="1200" dirty="0"/>
            <a:t>Contact</a:t>
          </a:r>
        </a:p>
      </dsp:txBody>
      <dsp:txXfrm>
        <a:off x="2783282" y="701261"/>
        <a:ext cx="2078311" cy="2078311"/>
      </dsp:txXfrm>
    </dsp:sp>
    <dsp:sp modelId="{887A7ED3-1F98-4824-B421-5B49C44A658A}">
      <dsp:nvSpPr>
        <dsp:cNvPr id="0" name=""/>
        <dsp:cNvSpPr/>
      </dsp:nvSpPr>
      <dsp:spPr>
        <a:xfrm>
          <a:off x="4704190" y="270828"/>
          <a:ext cx="2939177" cy="2939177"/>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1753" tIns="39370" rIns="161753" bIns="39370" numCol="1" spcCol="1270" anchor="ctr" anchorCtr="0">
          <a:noAutofit/>
        </a:bodyPr>
        <a:lstStyle/>
        <a:p>
          <a:pPr marL="0" lvl="0" indent="0" algn="ctr" defTabSz="1377950" rtl="0">
            <a:lnSpc>
              <a:spcPct val="90000"/>
            </a:lnSpc>
            <a:spcBef>
              <a:spcPct val="0"/>
            </a:spcBef>
            <a:spcAft>
              <a:spcPct val="35000"/>
            </a:spcAft>
            <a:buNone/>
          </a:pPr>
          <a:endParaRPr lang="fr-FR" sz="3100" kern="1200" dirty="0"/>
        </a:p>
        <a:p>
          <a:pPr marL="0" lvl="0" indent="0" algn="ctr" defTabSz="1377950" rtl="0">
            <a:lnSpc>
              <a:spcPct val="90000"/>
            </a:lnSpc>
            <a:spcBef>
              <a:spcPct val="0"/>
            </a:spcBef>
            <a:spcAft>
              <a:spcPct val="35000"/>
            </a:spcAft>
            <a:buNone/>
          </a:pPr>
          <a:r>
            <a:rPr lang="fr-FR" sz="3100" kern="1200" dirty="0"/>
            <a:t>3018</a:t>
          </a:r>
        </a:p>
        <a:p>
          <a:pPr marL="0" lvl="0" indent="0" algn="ctr" defTabSz="1377950" rtl="0">
            <a:lnSpc>
              <a:spcPct val="90000"/>
            </a:lnSpc>
            <a:spcBef>
              <a:spcPct val="0"/>
            </a:spcBef>
            <a:spcAft>
              <a:spcPct val="35000"/>
            </a:spcAft>
            <a:buNone/>
          </a:pPr>
          <a:r>
            <a:rPr lang="fr-FR" sz="3100" kern="1200" dirty="0"/>
            <a:t> </a:t>
          </a:r>
          <a:r>
            <a:rPr lang="fr-FR" sz="1800" kern="1200" dirty="0"/>
            <a:t>(ex. Net écoute)</a:t>
          </a:r>
          <a:endParaRPr lang="fr-FR" sz="3100" kern="1200" dirty="0"/>
        </a:p>
      </dsp:txBody>
      <dsp:txXfrm>
        <a:off x="5134623" y="701261"/>
        <a:ext cx="2078311" cy="2078311"/>
      </dsp:txXfrm>
    </dsp:sp>
    <dsp:sp modelId="{15381D13-4185-4D9C-9EAB-08F884982D0E}">
      <dsp:nvSpPr>
        <dsp:cNvPr id="0" name=""/>
        <dsp:cNvSpPr/>
      </dsp:nvSpPr>
      <dsp:spPr>
        <a:xfrm>
          <a:off x="7055532" y="270828"/>
          <a:ext cx="2939177" cy="2939177"/>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1753" tIns="39370" rIns="161753" bIns="39370" numCol="1" spcCol="1270" anchor="ctr" anchorCtr="0">
          <a:noAutofit/>
        </a:bodyPr>
        <a:lstStyle/>
        <a:p>
          <a:pPr marL="0" lvl="0" indent="0" algn="ctr" defTabSz="1377950" rtl="0">
            <a:lnSpc>
              <a:spcPct val="90000"/>
            </a:lnSpc>
            <a:spcBef>
              <a:spcPct val="0"/>
            </a:spcBef>
            <a:spcAft>
              <a:spcPct val="35000"/>
            </a:spcAft>
            <a:buNone/>
          </a:pPr>
          <a:r>
            <a:rPr lang="fr-FR" sz="3100" kern="1200"/>
            <a:t>France victime 44</a:t>
          </a:r>
        </a:p>
      </dsp:txBody>
      <dsp:txXfrm>
        <a:off x="7485965" y="701261"/>
        <a:ext cx="2078311" cy="2078311"/>
      </dsp:txXfrm>
    </dsp:sp>
    <dsp:sp modelId="{26AC8A84-3AC9-4E93-A69F-85685D2487C1}">
      <dsp:nvSpPr>
        <dsp:cNvPr id="0" name=""/>
        <dsp:cNvSpPr/>
      </dsp:nvSpPr>
      <dsp:spPr>
        <a:xfrm>
          <a:off x="9406874" y="270828"/>
          <a:ext cx="2939177" cy="2939177"/>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1753" tIns="39370" rIns="161753" bIns="39370" numCol="1" spcCol="1270" anchor="ctr" anchorCtr="0">
          <a:noAutofit/>
        </a:bodyPr>
        <a:lstStyle/>
        <a:p>
          <a:pPr marL="0" lvl="0" indent="0" algn="ctr" defTabSz="1377950" rtl="0">
            <a:lnSpc>
              <a:spcPct val="90000"/>
            </a:lnSpc>
            <a:spcBef>
              <a:spcPct val="0"/>
            </a:spcBef>
            <a:spcAft>
              <a:spcPct val="35000"/>
            </a:spcAft>
            <a:buNone/>
          </a:pPr>
          <a:r>
            <a:rPr lang="fr-FR" sz="3100" kern="1200" dirty="0"/>
            <a:t>Etc.</a:t>
          </a:r>
        </a:p>
      </dsp:txBody>
      <dsp:txXfrm>
        <a:off x="9837307" y="701261"/>
        <a:ext cx="2078311" cy="20783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641AB-0594-45E7-8464-0415107AC6E1}">
      <dsp:nvSpPr>
        <dsp:cNvPr id="0" name=""/>
        <dsp:cNvSpPr/>
      </dsp:nvSpPr>
      <dsp:spPr>
        <a:xfrm>
          <a:off x="2521974" y="0"/>
          <a:ext cx="1681316" cy="1411395"/>
        </a:xfrm>
        <a:prstGeom prst="trapezoid">
          <a:avLst>
            <a:gd name="adj" fmla="val 59562"/>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b="0" kern="1200" dirty="0">
            <a:solidFill>
              <a:schemeClr val="bg1"/>
            </a:solidFill>
            <a:latin typeface="Inter" panose="020B0502030000000004" pitchFamily="34" charset="0"/>
            <a:ea typeface="Inter" panose="020B0502030000000004" pitchFamily="34" charset="0"/>
          </a:endParaRPr>
        </a:p>
        <a:p>
          <a:pPr marL="0" lvl="0" indent="0" algn="ctr" defTabSz="1244600">
            <a:lnSpc>
              <a:spcPct val="90000"/>
            </a:lnSpc>
            <a:spcBef>
              <a:spcPct val="0"/>
            </a:spcBef>
            <a:spcAft>
              <a:spcPct val="35000"/>
            </a:spcAft>
            <a:buNone/>
          </a:pPr>
          <a:r>
            <a:rPr lang="en-US" sz="2400" b="0" kern="1200" dirty="0">
              <a:solidFill>
                <a:schemeClr val="bg1"/>
              </a:solidFill>
              <a:latin typeface="Inter" panose="020B0502030000000004" pitchFamily="34" charset="0"/>
              <a:ea typeface="Inter" panose="020B0502030000000004" pitchFamily="34" charset="0"/>
            </a:rPr>
            <a:t>Viol</a:t>
          </a:r>
        </a:p>
      </dsp:txBody>
      <dsp:txXfrm>
        <a:off x="2521974" y="0"/>
        <a:ext cx="1681316" cy="1411395"/>
      </dsp:txXfrm>
    </dsp:sp>
    <dsp:sp modelId="{E5E49F83-F305-4487-AB52-9B6E99E9DD3B}">
      <dsp:nvSpPr>
        <dsp:cNvPr id="0" name=""/>
        <dsp:cNvSpPr/>
      </dsp:nvSpPr>
      <dsp:spPr>
        <a:xfrm>
          <a:off x="1681316" y="1411395"/>
          <a:ext cx="3362633" cy="1411395"/>
        </a:xfrm>
        <a:prstGeom prst="trapezoid">
          <a:avLst>
            <a:gd name="adj" fmla="val 59562"/>
          </a:avLst>
        </a:prstGeom>
        <a:solidFill>
          <a:srgbClr val="C2C92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b="0" kern="1200" noProof="0" dirty="0">
              <a:solidFill>
                <a:schemeClr val="bg1"/>
              </a:solidFill>
              <a:latin typeface="Inter" panose="020B0502030000000004" pitchFamily="34" charset="0"/>
              <a:ea typeface="Inter" panose="020B0502030000000004" pitchFamily="34" charset="0"/>
            </a:rPr>
            <a:t>Agression sexuelle</a:t>
          </a:r>
        </a:p>
        <a:p>
          <a:pPr marL="0" lvl="0" indent="0" algn="ctr" defTabSz="889000">
            <a:lnSpc>
              <a:spcPct val="90000"/>
            </a:lnSpc>
            <a:spcBef>
              <a:spcPct val="0"/>
            </a:spcBef>
            <a:spcAft>
              <a:spcPct val="35000"/>
            </a:spcAft>
            <a:buNone/>
          </a:pPr>
          <a:r>
            <a:rPr lang="fr-FR" sz="2000" b="0" kern="1200" noProof="0" dirty="0">
              <a:solidFill>
                <a:schemeClr val="bg1"/>
              </a:solidFill>
              <a:latin typeface="Inter" panose="020B0502030000000004" pitchFamily="34" charset="0"/>
              <a:ea typeface="Inter" panose="020B0502030000000004" pitchFamily="34" charset="0"/>
            </a:rPr>
            <a:t>Exhibition sexuelle</a:t>
          </a:r>
        </a:p>
        <a:p>
          <a:pPr marL="0" lvl="0" indent="0" algn="ctr" defTabSz="889000">
            <a:lnSpc>
              <a:spcPct val="90000"/>
            </a:lnSpc>
            <a:spcBef>
              <a:spcPct val="0"/>
            </a:spcBef>
            <a:spcAft>
              <a:spcPct val="35000"/>
            </a:spcAft>
            <a:buNone/>
          </a:pPr>
          <a:r>
            <a:rPr lang="fr-FR" sz="2000" b="0" kern="1200" noProof="0" dirty="0">
              <a:solidFill>
                <a:schemeClr val="bg1"/>
              </a:solidFill>
              <a:latin typeface="Inter" panose="020B0502030000000004" pitchFamily="34" charset="0"/>
              <a:ea typeface="Inter" panose="020B0502030000000004" pitchFamily="34" charset="0"/>
            </a:rPr>
            <a:t>Voyeurisme</a:t>
          </a:r>
        </a:p>
      </dsp:txBody>
      <dsp:txXfrm>
        <a:off x="2269777" y="1411395"/>
        <a:ext cx="2185711" cy="1411395"/>
      </dsp:txXfrm>
    </dsp:sp>
    <dsp:sp modelId="{E62AE78C-98D8-430A-8F70-4E99040E577B}">
      <dsp:nvSpPr>
        <dsp:cNvPr id="0" name=""/>
        <dsp:cNvSpPr/>
      </dsp:nvSpPr>
      <dsp:spPr>
        <a:xfrm>
          <a:off x="840658" y="2822790"/>
          <a:ext cx="5043949" cy="1411395"/>
        </a:xfrm>
        <a:prstGeom prst="trapezoid">
          <a:avLst>
            <a:gd name="adj" fmla="val 59562"/>
          </a:avLst>
        </a:prstGeom>
        <a:solidFill>
          <a:srgbClr val="E6246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0" kern="1200" dirty="0" err="1">
              <a:solidFill>
                <a:schemeClr val="bg1"/>
              </a:solidFill>
              <a:latin typeface="Inter" panose="020B0502030000000004" pitchFamily="34" charset="0"/>
              <a:ea typeface="Inter" panose="020B0502030000000004" pitchFamily="34" charset="0"/>
            </a:rPr>
            <a:t>Harcèlement</a:t>
          </a:r>
          <a:r>
            <a:rPr lang="en-US" sz="2400" b="0" kern="1200" dirty="0">
              <a:solidFill>
                <a:schemeClr val="bg1"/>
              </a:solidFill>
              <a:latin typeface="Inter" panose="020B0502030000000004" pitchFamily="34" charset="0"/>
              <a:ea typeface="Inter" panose="020B0502030000000004" pitchFamily="34" charset="0"/>
            </a:rPr>
            <a:t> </a:t>
          </a:r>
          <a:r>
            <a:rPr lang="en-US" sz="2400" b="0" kern="1200" dirty="0" err="1">
              <a:solidFill>
                <a:schemeClr val="bg1"/>
              </a:solidFill>
              <a:latin typeface="Inter" panose="020B0502030000000004" pitchFamily="34" charset="0"/>
              <a:ea typeface="Inter" panose="020B0502030000000004" pitchFamily="34" charset="0"/>
            </a:rPr>
            <a:t>sexuel</a:t>
          </a:r>
          <a:endParaRPr lang="en-US" sz="2400" b="0" kern="1200" dirty="0">
            <a:solidFill>
              <a:schemeClr val="bg1"/>
            </a:solidFill>
            <a:latin typeface="Inter" panose="020B0502030000000004" pitchFamily="34" charset="0"/>
            <a:ea typeface="Inter" panose="020B0502030000000004" pitchFamily="34" charset="0"/>
          </a:endParaRPr>
        </a:p>
        <a:p>
          <a:pPr marL="0" lvl="0" indent="0" algn="ctr" defTabSz="1066800">
            <a:lnSpc>
              <a:spcPct val="90000"/>
            </a:lnSpc>
            <a:spcBef>
              <a:spcPct val="0"/>
            </a:spcBef>
            <a:spcAft>
              <a:spcPct val="35000"/>
            </a:spcAft>
            <a:buNone/>
          </a:pPr>
          <a:r>
            <a:rPr lang="fr-FR" sz="2400" b="0" kern="1200" noProof="0" dirty="0">
              <a:solidFill>
                <a:schemeClr val="bg1"/>
              </a:solidFill>
              <a:latin typeface="Inter" panose="020B0502030000000004" pitchFamily="34" charset="0"/>
              <a:ea typeface="Inter" panose="020B0502030000000004" pitchFamily="34" charset="0"/>
            </a:rPr>
            <a:t>Injure sexiste</a:t>
          </a:r>
          <a:endParaRPr lang="en-US" sz="2400" b="0" kern="1200" dirty="0">
            <a:solidFill>
              <a:schemeClr val="bg1"/>
            </a:solidFill>
            <a:latin typeface="Inter" panose="020B0502030000000004" pitchFamily="34" charset="0"/>
            <a:ea typeface="Inter" panose="020B0502030000000004" pitchFamily="34" charset="0"/>
          </a:endParaRPr>
        </a:p>
      </dsp:txBody>
      <dsp:txXfrm>
        <a:off x="1723349" y="2822790"/>
        <a:ext cx="3278567" cy="1411395"/>
      </dsp:txXfrm>
    </dsp:sp>
    <dsp:sp modelId="{227FF911-B821-4C2B-AA31-DF457AD0FDCD}">
      <dsp:nvSpPr>
        <dsp:cNvPr id="0" name=""/>
        <dsp:cNvSpPr/>
      </dsp:nvSpPr>
      <dsp:spPr>
        <a:xfrm>
          <a:off x="0" y="4234185"/>
          <a:ext cx="6725266" cy="1411395"/>
        </a:xfrm>
        <a:prstGeom prst="trapezoid">
          <a:avLst>
            <a:gd name="adj" fmla="val 59562"/>
          </a:avLst>
        </a:prstGeom>
        <a:solidFill>
          <a:srgbClr val="074D6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r-FR" sz="2400" b="0" kern="1200" noProof="0" dirty="0">
              <a:solidFill>
                <a:schemeClr val="bg1"/>
              </a:solidFill>
              <a:latin typeface="Inter" panose="020B0502030000000004" pitchFamily="34" charset="0"/>
              <a:ea typeface="Inter" panose="020B0502030000000004" pitchFamily="34" charset="0"/>
            </a:rPr>
            <a:t>Outrage sexiste ou sexuel</a:t>
          </a:r>
        </a:p>
      </dsp:txBody>
      <dsp:txXfrm>
        <a:off x="1176921" y="4234185"/>
        <a:ext cx="4371422" cy="1411395"/>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6176963" cy="5349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8075613" y="0"/>
            <a:ext cx="6176962" cy="534988"/>
          </a:xfrm>
          <a:prstGeom prst="rect">
            <a:avLst/>
          </a:prstGeom>
        </p:spPr>
        <p:txBody>
          <a:bodyPr vert="horz" lIns="91440" tIns="45720" rIns="91440" bIns="45720" rtlCol="0"/>
          <a:lstStyle>
            <a:lvl1pPr algn="r">
              <a:defRPr sz="1200"/>
            </a:lvl1pPr>
          </a:lstStyle>
          <a:p>
            <a:fld id="{105CBCDD-1105-46AE-A818-4950CF5980E8}" type="datetimeFigureOut">
              <a:rPr lang="fr-FR" smtClean="0"/>
              <a:t>06/07/2022</a:t>
            </a:fld>
            <a:endParaRPr lang="fr-FR"/>
          </a:p>
        </p:txBody>
      </p:sp>
      <p:sp>
        <p:nvSpPr>
          <p:cNvPr id="4" name="Espace réservé de l'image des diapositives 3"/>
          <p:cNvSpPr>
            <a:spLocks noGrp="1" noRot="1" noChangeAspect="1"/>
          </p:cNvSpPr>
          <p:nvPr>
            <p:ph type="sldImg" idx="2"/>
          </p:nvPr>
        </p:nvSpPr>
        <p:spPr>
          <a:xfrm>
            <a:off x="4454525" y="801688"/>
            <a:ext cx="5346700" cy="40100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1425575" y="5078413"/>
            <a:ext cx="11404600" cy="4811712"/>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10155238"/>
            <a:ext cx="6176963" cy="5349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8075613" y="10155238"/>
            <a:ext cx="6176962" cy="534987"/>
          </a:xfrm>
          <a:prstGeom prst="rect">
            <a:avLst/>
          </a:prstGeom>
        </p:spPr>
        <p:txBody>
          <a:bodyPr vert="horz" lIns="91440" tIns="45720" rIns="91440" bIns="45720" rtlCol="0" anchor="b"/>
          <a:lstStyle>
            <a:lvl1pPr algn="r">
              <a:defRPr sz="1200"/>
            </a:lvl1pPr>
          </a:lstStyle>
          <a:p>
            <a:fld id="{14464558-CE0E-4FEA-B8D3-2B212CD8079A}" type="slidenum">
              <a:rPr lang="fr-FR" smtClean="0"/>
              <a:t>‹N°›</a:t>
            </a:fld>
            <a:endParaRPr lang="fr-FR"/>
          </a:p>
        </p:txBody>
      </p:sp>
    </p:spTree>
    <p:extLst>
      <p:ext uri="{BB962C8B-B14F-4D97-AF65-F5344CB8AC3E}">
        <p14:creationId xmlns:p14="http://schemas.microsoft.com/office/powerpoint/2010/main" val="596559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1re page">
    <p:spTree>
      <p:nvGrpSpPr>
        <p:cNvPr id="1" name=""/>
        <p:cNvGrpSpPr/>
        <p:nvPr/>
      </p:nvGrpSpPr>
      <p:grpSpPr bwMode="auto">
        <a:xfrm>
          <a:off x="0" y="0"/>
          <a:ext cx="0" cy="0"/>
          <a:chOff x="0" y="0"/>
          <a:chExt cx="0" cy="0"/>
        </a:xfrm>
      </p:grpSpPr>
      <p:sp>
        <p:nvSpPr>
          <p:cNvPr id="35" name="Rectangle 34"/>
          <p:cNvSpPr/>
          <p:nvPr userDrawn="1"/>
        </p:nvSpPr>
        <p:spPr bwMode="white">
          <a:xfrm>
            <a:off x="0" y="-25241"/>
            <a:ext cx="14255750" cy="107422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a:noFill/>
              </a:ln>
            </a:endParaRPr>
          </a:p>
        </p:txBody>
      </p:sp>
      <p:sp>
        <p:nvSpPr>
          <p:cNvPr id="3" name="Content Placeholder 2"/>
          <p:cNvSpPr>
            <a:spLocks noGrp="1"/>
          </p:cNvSpPr>
          <p:nvPr>
            <p:ph idx="1" hasCustomPrompt="1"/>
          </p:nvPr>
        </p:nvSpPr>
        <p:spPr bwMode="black">
          <a:xfrm>
            <a:off x="862198" y="2642693"/>
            <a:ext cx="11330240" cy="2769989"/>
          </a:xfrm>
        </p:spPr>
        <p:txBody>
          <a:bodyPr/>
          <a:lstStyle>
            <a:lvl1pPr marL="0" indent="0">
              <a:buNone/>
              <a:defRPr sz="10000">
                <a:solidFill>
                  <a:schemeClr val="bg1"/>
                </a:solidFill>
              </a:defRPr>
            </a:lvl1pPr>
          </a:lstStyle>
          <a:p>
            <a:pPr lvl="0">
              <a:defRPr/>
            </a:pPr>
            <a:r>
              <a:rPr lang="fr-FR"/>
              <a:t>Modifiez le style du titre</a:t>
            </a:r>
            <a:endParaRPr/>
          </a:p>
        </p:txBody>
      </p:sp>
      <p:sp>
        <p:nvSpPr>
          <p:cNvPr id="11" name="Date Placeholder 3"/>
          <p:cNvSpPr>
            <a:spLocks noGrp="1"/>
          </p:cNvSpPr>
          <p:nvPr>
            <p:ph type="dt" sz="half" idx="10"/>
          </p:nvPr>
        </p:nvSpPr>
        <p:spPr bwMode="black">
          <a:xfrm>
            <a:off x="860096" y="1706027"/>
            <a:ext cx="3363941" cy="369332"/>
          </a:xfrm>
          <a:prstGeom prst="rect">
            <a:avLst/>
          </a:prstGeom>
        </p:spPr>
        <p:txBody>
          <a:bodyPr wrap="square" lIns="0" tIns="0" rIns="0" bIns="0">
            <a:spAutoFit/>
          </a:bodyPr>
          <a:lstStyle>
            <a:lvl1pPr>
              <a:defRPr sz="2400">
                <a:solidFill>
                  <a:schemeClr val="bg1"/>
                </a:solidFill>
              </a:defRPr>
            </a:lvl1pPr>
          </a:lstStyle>
          <a:p>
            <a:pPr>
              <a:defRPr/>
            </a:pPr>
            <a:endParaRPr lang="fr-FR"/>
          </a:p>
        </p:txBody>
      </p:sp>
      <p:sp>
        <p:nvSpPr>
          <p:cNvPr id="12" name="Footer Placeholder 4"/>
          <p:cNvSpPr>
            <a:spLocks noGrp="1"/>
          </p:cNvSpPr>
          <p:nvPr>
            <p:ph type="ftr" sz="quarter" idx="11"/>
          </p:nvPr>
        </p:nvSpPr>
        <p:spPr bwMode="black">
          <a:xfrm>
            <a:off x="7942880" y="1670992"/>
            <a:ext cx="4186125" cy="369332"/>
          </a:xfrm>
          <a:prstGeom prst="rect">
            <a:avLst/>
          </a:prstGeom>
        </p:spPr>
        <p:txBody>
          <a:bodyPr wrap="square" lIns="0" tIns="0" rIns="0" bIns="0">
            <a:spAutoFit/>
          </a:bodyPr>
          <a:lstStyle>
            <a:lvl1pPr algn="l">
              <a:defRPr sz="2400">
                <a:solidFill>
                  <a:schemeClr val="bg1"/>
                </a:solidFill>
              </a:defRPr>
            </a:lvl1pPr>
          </a:lstStyle>
          <a:p>
            <a:pPr>
              <a:defRPr/>
            </a:pPr>
            <a:endParaRPr lang="fr-FR"/>
          </a:p>
        </p:txBody>
      </p:sp>
      <p:sp>
        <p:nvSpPr>
          <p:cNvPr id="14" name="Subtitle 2"/>
          <p:cNvSpPr>
            <a:spLocks noGrp="1"/>
          </p:cNvSpPr>
          <p:nvPr>
            <p:ph type="subTitle" idx="12"/>
          </p:nvPr>
        </p:nvSpPr>
        <p:spPr bwMode="black">
          <a:xfrm>
            <a:off x="864568" y="5936542"/>
            <a:ext cx="11315169" cy="609398"/>
          </a:xfrm>
        </p:spPr>
        <p:txBody>
          <a:bodyPr wrap="square" lIns="0" tIns="0" rIns="0" bIns="0">
            <a:spAutoFit/>
          </a:bodyPr>
          <a:lstStyle>
            <a:lvl1pPr marL="0" indent="0" algn="l">
              <a:buNone/>
              <a:defRPr sz="4400">
                <a:solidFill>
                  <a:schemeClr val="bg1"/>
                </a:solidFill>
              </a:defRPr>
            </a:lvl1pPr>
            <a:lvl2pPr marL="712775" indent="0" algn="ctr">
              <a:buNone/>
              <a:defRPr sz="3100"/>
            </a:lvl2pPr>
            <a:lvl3pPr marL="1425550" indent="0" algn="ctr">
              <a:buNone/>
              <a:defRPr sz="2800"/>
            </a:lvl3pPr>
            <a:lvl4pPr marL="2138324" indent="0" algn="ctr">
              <a:buNone/>
              <a:defRPr sz="2500"/>
            </a:lvl4pPr>
            <a:lvl5pPr marL="2851099" indent="0" algn="ctr">
              <a:buNone/>
              <a:defRPr sz="2500"/>
            </a:lvl5pPr>
            <a:lvl6pPr marL="3563874" indent="0" algn="ctr">
              <a:buNone/>
              <a:defRPr sz="2500"/>
            </a:lvl6pPr>
            <a:lvl7pPr marL="4276649" indent="0" algn="ctr">
              <a:buNone/>
              <a:defRPr sz="2500"/>
            </a:lvl7pPr>
            <a:lvl8pPr marL="4989424" indent="0" algn="ctr">
              <a:buNone/>
              <a:defRPr sz="2500"/>
            </a:lvl8pPr>
            <a:lvl9pPr marL="5702198" indent="0" algn="ctr">
              <a:buNone/>
              <a:defRPr sz="2500"/>
            </a:lvl9pPr>
          </a:lstStyle>
          <a:p>
            <a:pPr>
              <a:defRPr/>
            </a:pPr>
            <a:r>
              <a:rPr lang="fr-FR"/>
              <a:t>Modifiez le style des sous-titres du masque</a:t>
            </a:r>
            <a:endParaRPr lang="en-US"/>
          </a:p>
        </p:txBody>
      </p:sp>
      <p:cxnSp>
        <p:nvCxnSpPr>
          <p:cNvPr id="36" name="Connecteur droit 35"/>
          <p:cNvCxnSpPr>
            <a:cxnSpLocks/>
          </p:cNvCxnSpPr>
          <p:nvPr userDrawn="1"/>
        </p:nvCxnSpPr>
        <p:spPr bwMode="black">
          <a:xfrm>
            <a:off x="435782" y="9418865"/>
            <a:ext cx="1335680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Espace réservé du numéro de diapositive 5"/>
          <p:cNvSpPr>
            <a:spLocks noGrp="1"/>
          </p:cNvSpPr>
          <p:nvPr>
            <p:ph type="sldNum" sz="quarter" idx="13"/>
          </p:nvPr>
        </p:nvSpPr>
        <p:spPr bwMode="black">
          <a:xfrm>
            <a:off x="11701105" y="9532779"/>
            <a:ext cx="2091479" cy="430887"/>
          </a:xfrm>
        </p:spPr>
        <p:txBody>
          <a:bodyPr/>
          <a:lstStyle>
            <a:lvl1pPr>
              <a:defRPr>
                <a:solidFill>
                  <a:schemeClr val="bg1"/>
                </a:solidFill>
              </a:defRPr>
            </a:lvl1pPr>
          </a:lstStyle>
          <a:p>
            <a:pPr>
              <a:defRPr/>
            </a:pPr>
            <a:fld id="{935F9AA5-BE22-4C36-8B95-5AA10E261444}" type="slidenum">
              <a:rPr lang="fr-FR"/>
              <a:t>‹N°›</a:t>
            </a:fld>
            <a:endParaRPr lang="fr-FR"/>
          </a:p>
        </p:txBody>
      </p:sp>
      <p:pic>
        <p:nvPicPr>
          <p:cNvPr id="2051" name="Picture 3" descr="C:\Users\deffrasnes-c\Desktop\1-OUTILS COM\OUTILS\Pattern\Pattern-filigrane-CMJN - Copie-02.png"/>
          <p:cNvPicPr>
            <a:picLocks noChangeAspect="1" noChangeArrowheads="1"/>
          </p:cNvPicPr>
          <p:nvPr userDrawn="1"/>
        </p:nvPicPr>
        <p:blipFill>
          <a:blip r:embed="rId2"/>
          <a:stretch/>
        </p:blipFill>
        <p:spPr bwMode="auto">
          <a:xfrm rot="5400000">
            <a:off x="6783982" y="-6818476"/>
            <a:ext cx="660404" cy="14255749"/>
          </a:xfrm>
          <a:prstGeom prst="rect">
            <a:avLst/>
          </a:prstGeom>
          <a:noFill/>
        </p:spPr>
      </p:pic>
      <p:cxnSp>
        <p:nvCxnSpPr>
          <p:cNvPr id="40" name="Connecteur droit 39"/>
          <p:cNvCxnSpPr>
            <a:cxnSpLocks/>
          </p:cNvCxnSpPr>
          <p:nvPr userDrawn="1"/>
        </p:nvCxnSpPr>
        <p:spPr bwMode="black">
          <a:xfrm flipV="1">
            <a:off x="583324" y="2614668"/>
            <a:ext cx="0" cy="3976632"/>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5" name="Group 4"/>
          <p:cNvGrpSpPr>
            <a:grpSpLocks noChangeAspect="1"/>
          </p:cNvGrpSpPr>
          <p:nvPr userDrawn="1"/>
        </p:nvGrpSpPr>
        <p:grpSpPr bwMode="black">
          <a:xfrm>
            <a:off x="430837" y="9680521"/>
            <a:ext cx="2305048" cy="591776"/>
            <a:chOff x="2131" y="919"/>
            <a:chExt cx="3529" cy="906"/>
          </a:xfrm>
          <a:solidFill>
            <a:schemeClr val="bg1"/>
          </a:solidFill>
        </p:grpSpPr>
        <p:sp>
          <p:nvSpPr>
            <p:cNvPr id="16" name="Freeform 5"/>
            <p:cNvSpPr/>
            <p:nvPr userDrawn="1"/>
          </p:nvSpPr>
          <p:spPr bwMode="black">
            <a:xfrm>
              <a:off x="2131" y="1440"/>
              <a:ext cx="709" cy="385"/>
            </a:xfrm>
            <a:custGeom>
              <a:avLst/>
              <a:gdLst>
                <a:gd name="T0" fmla="*/ 355 w 472"/>
                <a:gd name="T1" fmla="*/ 19 h 256"/>
                <a:gd name="T2" fmla="*/ 355 w 472"/>
                <a:gd name="T3" fmla="*/ 0 h 256"/>
                <a:gd name="T4" fmla="*/ 472 w 472"/>
                <a:gd name="T5" fmla="*/ 0 h 256"/>
                <a:gd name="T6" fmla="*/ 472 w 472"/>
                <a:gd name="T7" fmla="*/ 19 h 256"/>
                <a:gd name="T8" fmla="*/ 236 w 472"/>
                <a:gd name="T9" fmla="*/ 256 h 256"/>
                <a:gd name="T10" fmla="*/ 0 w 472"/>
                <a:gd name="T11" fmla="*/ 19 h 256"/>
                <a:gd name="T12" fmla="*/ 0 w 472"/>
                <a:gd name="T13" fmla="*/ 0 h 256"/>
                <a:gd name="T14" fmla="*/ 117 w 472"/>
                <a:gd name="T15" fmla="*/ 0 h 256"/>
                <a:gd name="T16" fmla="*/ 117 w 472"/>
                <a:gd name="T17" fmla="*/ 19 h 256"/>
                <a:gd name="T18" fmla="*/ 236 w 472"/>
                <a:gd name="T19" fmla="*/ 144 h 256"/>
                <a:gd name="T20" fmla="*/ 355 w 472"/>
                <a:gd name="T21" fmla="*/ 1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 h="256" extrusionOk="0">
                  <a:moveTo>
                    <a:pt x="355" y="19"/>
                  </a:moveTo>
                  <a:cubicBezTo>
                    <a:pt x="355" y="0"/>
                    <a:pt x="355" y="0"/>
                    <a:pt x="355" y="0"/>
                  </a:cubicBezTo>
                  <a:cubicBezTo>
                    <a:pt x="472" y="0"/>
                    <a:pt x="472" y="0"/>
                    <a:pt x="472" y="0"/>
                  </a:cubicBezTo>
                  <a:cubicBezTo>
                    <a:pt x="472" y="19"/>
                    <a:pt x="472" y="19"/>
                    <a:pt x="472" y="19"/>
                  </a:cubicBezTo>
                  <a:cubicBezTo>
                    <a:pt x="472" y="152"/>
                    <a:pt x="369" y="256"/>
                    <a:pt x="236" y="256"/>
                  </a:cubicBezTo>
                  <a:cubicBezTo>
                    <a:pt x="103" y="256"/>
                    <a:pt x="0" y="152"/>
                    <a:pt x="0" y="19"/>
                  </a:cubicBezTo>
                  <a:cubicBezTo>
                    <a:pt x="0" y="0"/>
                    <a:pt x="0" y="0"/>
                    <a:pt x="0" y="0"/>
                  </a:cubicBezTo>
                  <a:cubicBezTo>
                    <a:pt x="117" y="0"/>
                    <a:pt x="117" y="0"/>
                    <a:pt x="117" y="0"/>
                  </a:cubicBezTo>
                  <a:cubicBezTo>
                    <a:pt x="117" y="19"/>
                    <a:pt x="117" y="19"/>
                    <a:pt x="117" y="19"/>
                  </a:cubicBezTo>
                  <a:cubicBezTo>
                    <a:pt x="117" y="91"/>
                    <a:pt x="167" y="144"/>
                    <a:pt x="236" y="144"/>
                  </a:cubicBezTo>
                  <a:cubicBezTo>
                    <a:pt x="305" y="144"/>
                    <a:pt x="355" y="91"/>
                    <a:pt x="355" y="19"/>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17" name="Freeform 6"/>
            <p:cNvSpPr/>
            <p:nvPr userDrawn="1"/>
          </p:nvSpPr>
          <p:spPr bwMode="black">
            <a:xfrm>
              <a:off x="3107" y="939"/>
              <a:ext cx="300" cy="359"/>
            </a:xfrm>
            <a:custGeom>
              <a:avLst/>
              <a:gdLst>
                <a:gd name="T0" fmla="*/ 59 w 300"/>
                <a:gd name="T1" fmla="*/ 91 h 359"/>
                <a:gd name="T2" fmla="*/ 59 w 300"/>
                <a:gd name="T3" fmla="*/ 359 h 359"/>
                <a:gd name="T4" fmla="*/ 0 w 300"/>
                <a:gd name="T5" fmla="*/ 359 h 359"/>
                <a:gd name="T6" fmla="*/ 0 w 300"/>
                <a:gd name="T7" fmla="*/ 0 h 359"/>
                <a:gd name="T8" fmla="*/ 72 w 300"/>
                <a:gd name="T9" fmla="*/ 0 h 359"/>
                <a:gd name="T10" fmla="*/ 228 w 300"/>
                <a:gd name="T11" fmla="*/ 262 h 359"/>
                <a:gd name="T12" fmla="*/ 243 w 300"/>
                <a:gd name="T13" fmla="*/ 296 h 359"/>
                <a:gd name="T14" fmla="*/ 242 w 300"/>
                <a:gd name="T15" fmla="*/ 259 h 359"/>
                <a:gd name="T16" fmla="*/ 242 w 300"/>
                <a:gd name="T17" fmla="*/ 0 h 359"/>
                <a:gd name="T18" fmla="*/ 300 w 300"/>
                <a:gd name="T19" fmla="*/ 0 h 359"/>
                <a:gd name="T20" fmla="*/ 300 w 300"/>
                <a:gd name="T21" fmla="*/ 359 h 359"/>
                <a:gd name="T22" fmla="*/ 233 w 300"/>
                <a:gd name="T23" fmla="*/ 359 h 359"/>
                <a:gd name="T24" fmla="*/ 71 w 300"/>
                <a:gd name="T25" fmla="*/ 87 h 359"/>
                <a:gd name="T26" fmla="*/ 56 w 300"/>
                <a:gd name="T27" fmla="*/ 57 h 359"/>
                <a:gd name="T28" fmla="*/ 59 w 300"/>
                <a:gd name="T29" fmla="*/ 9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0" h="359" extrusionOk="0">
                  <a:moveTo>
                    <a:pt x="59" y="91"/>
                  </a:moveTo>
                  <a:lnTo>
                    <a:pt x="59" y="359"/>
                  </a:lnTo>
                  <a:lnTo>
                    <a:pt x="0" y="359"/>
                  </a:lnTo>
                  <a:lnTo>
                    <a:pt x="0" y="0"/>
                  </a:lnTo>
                  <a:lnTo>
                    <a:pt x="72" y="0"/>
                  </a:lnTo>
                  <a:lnTo>
                    <a:pt x="228" y="262"/>
                  </a:lnTo>
                  <a:lnTo>
                    <a:pt x="243" y="296"/>
                  </a:lnTo>
                  <a:lnTo>
                    <a:pt x="242" y="259"/>
                  </a:lnTo>
                  <a:lnTo>
                    <a:pt x="242" y="0"/>
                  </a:lnTo>
                  <a:lnTo>
                    <a:pt x="300" y="0"/>
                  </a:lnTo>
                  <a:lnTo>
                    <a:pt x="300" y="359"/>
                  </a:lnTo>
                  <a:lnTo>
                    <a:pt x="233" y="359"/>
                  </a:lnTo>
                  <a:lnTo>
                    <a:pt x="71" y="87"/>
                  </a:lnTo>
                  <a:lnTo>
                    <a:pt x="56" y="57"/>
                  </a:lnTo>
                  <a:lnTo>
                    <a:pt x="59" y="91"/>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18" name="Freeform 7"/>
            <p:cNvSpPr>
              <a:spLocks noEditPoints="1"/>
            </p:cNvSpPr>
            <p:nvPr userDrawn="1"/>
          </p:nvSpPr>
          <p:spPr bwMode="black">
            <a:xfrm>
              <a:off x="3466" y="1017"/>
              <a:ext cx="297" cy="287"/>
            </a:xfrm>
            <a:custGeom>
              <a:avLst/>
              <a:gdLst>
                <a:gd name="T0" fmla="*/ 57 w 198"/>
                <a:gd name="T1" fmla="*/ 191 h 191"/>
                <a:gd name="T2" fmla="*/ 15 w 198"/>
                <a:gd name="T3" fmla="*/ 178 h 191"/>
                <a:gd name="T4" fmla="*/ 0 w 198"/>
                <a:gd name="T5" fmla="*/ 145 h 191"/>
                <a:gd name="T6" fmla="*/ 6 w 198"/>
                <a:gd name="T7" fmla="*/ 119 h 191"/>
                <a:gd name="T8" fmla="*/ 23 w 198"/>
                <a:gd name="T9" fmla="*/ 103 h 191"/>
                <a:gd name="T10" fmla="*/ 47 w 198"/>
                <a:gd name="T11" fmla="*/ 93 h 191"/>
                <a:gd name="T12" fmla="*/ 84 w 198"/>
                <a:gd name="T13" fmla="*/ 83 h 191"/>
                <a:gd name="T14" fmla="*/ 119 w 198"/>
                <a:gd name="T15" fmla="*/ 73 h 191"/>
                <a:gd name="T16" fmla="*/ 128 w 198"/>
                <a:gd name="T17" fmla="*/ 57 h 191"/>
                <a:gd name="T18" fmla="*/ 120 w 198"/>
                <a:gd name="T19" fmla="*/ 39 h 191"/>
                <a:gd name="T20" fmla="*/ 91 w 198"/>
                <a:gd name="T21" fmla="*/ 32 h 191"/>
                <a:gd name="T22" fmla="*/ 58 w 198"/>
                <a:gd name="T23" fmla="*/ 42 h 191"/>
                <a:gd name="T24" fmla="*/ 40 w 198"/>
                <a:gd name="T25" fmla="*/ 69 h 191"/>
                <a:gd name="T26" fmla="*/ 4 w 198"/>
                <a:gd name="T27" fmla="*/ 58 h 191"/>
                <a:gd name="T28" fmla="*/ 39 w 198"/>
                <a:gd name="T29" fmla="*/ 15 h 191"/>
                <a:gd name="T30" fmla="*/ 92 w 198"/>
                <a:gd name="T31" fmla="*/ 0 h 191"/>
                <a:gd name="T32" fmla="*/ 146 w 198"/>
                <a:gd name="T33" fmla="*/ 17 h 191"/>
                <a:gd name="T34" fmla="*/ 166 w 198"/>
                <a:gd name="T35" fmla="*/ 66 h 191"/>
                <a:gd name="T36" fmla="*/ 166 w 198"/>
                <a:gd name="T37" fmla="*/ 135 h 191"/>
                <a:gd name="T38" fmla="*/ 171 w 198"/>
                <a:gd name="T39" fmla="*/ 155 h 191"/>
                <a:gd name="T40" fmla="*/ 185 w 198"/>
                <a:gd name="T41" fmla="*/ 160 h 191"/>
                <a:gd name="T42" fmla="*/ 192 w 198"/>
                <a:gd name="T43" fmla="*/ 159 h 191"/>
                <a:gd name="T44" fmla="*/ 198 w 198"/>
                <a:gd name="T45" fmla="*/ 157 h 191"/>
                <a:gd name="T46" fmla="*/ 198 w 198"/>
                <a:gd name="T47" fmla="*/ 184 h 191"/>
                <a:gd name="T48" fmla="*/ 186 w 198"/>
                <a:gd name="T49" fmla="*/ 188 h 191"/>
                <a:gd name="T50" fmla="*/ 170 w 198"/>
                <a:gd name="T51" fmla="*/ 190 h 191"/>
                <a:gd name="T52" fmla="*/ 139 w 198"/>
                <a:gd name="T53" fmla="*/ 179 h 191"/>
                <a:gd name="T54" fmla="*/ 129 w 198"/>
                <a:gd name="T55" fmla="*/ 143 h 191"/>
                <a:gd name="T56" fmla="*/ 101 w 198"/>
                <a:gd name="T57" fmla="*/ 178 h 191"/>
                <a:gd name="T58" fmla="*/ 57 w 198"/>
                <a:gd name="T59" fmla="*/ 191 h 191"/>
                <a:gd name="T60" fmla="*/ 72 w 198"/>
                <a:gd name="T61" fmla="*/ 161 h 191"/>
                <a:gd name="T62" fmla="*/ 95 w 198"/>
                <a:gd name="T63" fmla="*/ 156 h 191"/>
                <a:gd name="T64" fmla="*/ 113 w 198"/>
                <a:gd name="T65" fmla="*/ 143 h 191"/>
                <a:gd name="T66" fmla="*/ 125 w 198"/>
                <a:gd name="T67" fmla="*/ 124 h 191"/>
                <a:gd name="T68" fmla="*/ 130 w 198"/>
                <a:gd name="T69" fmla="*/ 101 h 191"/>
                <a:gd name="T70" fmla="*/ 130 w 198"/>
                <a:gd name="T71" fmla="*/ 88 h 191"/>
                <a:gd name="T72" fmla="*/ 116 w 198"/>
                <a:gd name="T73" fmla="*/ 98 h 191"/>
                <a:gd name="T74" fmla="*/ 88 w 198"/>
                <a:gd name="T75" fmla="*/ 105 h 191"/>
                <a:gd name="T76" fmla="*/ 52 w 198"/>
                <a:gd name="T77" fmla="*/ 117 h 191"/>
                <a:gd name="T78" fmla="*/ 40 w 198"/>
                <a:gd name="T79" fmla="*/ 138 h 191"/>
                <a:gd name="T80" fmla="*/ 48 w 198"/>
                <a:gd name="T81" fmla="*/ 155 h 191"/>
                <a:gd name="T82" fmla="*/ 72 w 198"/>
                <a:gd name="T83" fmla="*/ 16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8" h="191" extrusionOk="0">
                  <a:moveTo>
                    <a:pt x="57" y="191"/>
                  </a:moveTo>
                  <a:cubicBezTo>
                    <a:pt x="39" y="191"/>
                    <a:pt x="25" y="187"/>
                    <a:pt x="15" y="178"/>
                  </a:cubicBezTo>
                  <a:cubicBezTo>
                    <a:pt x="5" y="170"/>
                    <a:pt x="0" y="159"/>
                    <a:pt x="0" y="145"/>
                  </a:cubicBezTo>
                  <a:cubicBezTo>
                    <a:pt x="0" y="134"/>
                    <a:pt x="2" y="126"/>
                    <a:pt x="6" y="119"/>
                  </a:cubicBezTo>
                  <a:cubicBezTo>
                    <a:pt x="10" y="113"/>
                    <a:pt x="16" y="107"/>
                    <a:pt x="23" y="103"/>
                  </a:cubicBezTo>
                  <a:cubicBezTo>
                    <a:pt x="29" y="99"/>
                    <a:pt x="37" y="95"/>
                    <a:pt x="47" y="93"/>
                  </a:cubicBezTo>
                  <a:cubicBezTo>
                    <a:pt x="56" y="90"/>
                    <a:pt x="69" y="87"/>
                    <a:pt x="84" y="83"/>
                  </a:cubicBezTo>
                  <a:cubicBezTo>
                    <a:pt x="101" y="80"/>
                    <a:pt x="112" y="76"/>
                    <a:pt x="119" y="73"/>
                  </a:cubicBezTo>
                  <a:cubicBezTo>
                    <a:pt x="125" y="69"/>
                    <a:pt x="128" y="64"/>
                    <a:pt x="128" y="57"/>
                  </a:cubicBezTo>
                  <a:cubicBezTo>
                    <a:pt x="128" y="50"/>
                    <a:pt x="126" y="45"/>
                    <a:pt x="120" y="39"/>
                  </a:cubicBezTo>
                  <a:cubicBezTo>
                    <a:pt x="114" y="34"/>
                    <a:pt x="105" y="32"/>
                    <a:pt x="91" y="32"/>
                  </a:cubicBezTo>
                  <a:cubicBezTo>
                    <a:pt x="77" y="32"/>
                    <a:pt x="67" y="35"/>
                    <a:pt x="58" y="42"/>
                  </a:cubicBezTo>
                  <a:cubicBezTo>
                    <a:pt x="50" y="48"/>
                    <a:pt x="44" y="57"/>
                    <a:pt x="40" y="69"/>
                  </a:cubicBezTo>
                  <a:cubicBezTo>
                    <a:pt x="4" y="58"/>
                    <a:pt x="4" y="58"/>
                    <a:pt x="4" y="58"/>
                  </a:cubicBezTo>
                  <a:cubicBezTo>
                    <a:pt x="11" y="39"/>
                    <a:pt x="23" y="24"/>
                    <a:pt x="39" y="15"/>
                  </a:cubicBezTo>
                  <a:cubicBezTo>
                    <a:pt x="54" y="5"/>
                    <a:pt x="72" y="0"/>
                    <a:pt x="92" y="0"/>
                  </a:cubicBezTo>
                  <a:cubicBezTo>
                    <a:pt x="115" y="0"/>
                    <a:pt x="133" y="6"/>
                    <a:pt x="146" y="17"/>
                  </a:cubicBezTo>
                  <a:cubicBezTo>
                    <a:pt x="160" y="28"/>
                    <a:pt x="166" y="44"/>
                    <a:pt x="166" y="66"/>
                  </a:cubicBezTo>
                  <a:cubicBezTo>
                    <a:pt x="166" y="135"/>
                    <a:pt x="166" y="135"/>
                    <a:pt x="166" y="135"/>
                  </a:cubicBezTo>
                  <a:cubicBezTo>
                    <a:pt x="166" y="145"/>
                    <a:pt x="168" y="151"/>
                    <a:pt x="171" y="155"/>
                  </a:cubicBezTo>
                  <a:cubicBezTo>
                    <a:pt x="174" y="158"/>
                    <a:pt x="179" y="160"/>
                    <a:pt x="185" y="160"/>
                  </a:cubicBezTo>
                  <a:cubicBezTo>
                    <a:pt x="187" y="160"/>
                    <a:pt x="190" y="159"/>
                    <a:pt x="192" y="159"/>
                  </a:cubicBezTo>
                  <a:cubicBezTo>
                    <a:pt x="194" y="159"/>
                    <a:pt x="196" y="158"/>
                    <a:pt x="198" y="157"/>
                  </a:cubicBezTo>
                  <a:cubicBezTo>
                    <a:pt x="198" y="184"/>
                    <a:pt x="198" y="184"/>
                    <a:pt x="198" y="184"/>
                  </a:cubicBezTo>
                  <a:cubicBezTo>
                    <a:pt x="195" y="185"/>
                    <a:pt x="191" y="187"/>
                    <a:pt x="186" y="188"/>
                  </a:cubicBezTo>
                  <a:cubicBezTo>
                    <a:pt x="181" y="190"/>
                    <a:pt x="176" y="190"/>
                    <a:pt x="170" y="190"/>
                  </a:cubicBezTo>
                  <a:cubicBezTo>
                    <a:pt x="156" y="190"/>
                    <a:pt x="145" y="187"/>
                    <a:pt x="139" y="179"/>
                  </a:cubicBezTo>
                  <a:cubicBezTo>
                    <a:pt x="132" y="172"/>
                    <a:pt x="129" y="160"/>
                    <a:pt x="129" y="143"/>
                  </a:cubicBezTo>
                  <a:cubicBezTo>
                    <a:pt x="123" y="158"/>
                    <a:pt x="114" y="170"/>
                    <a:pt x="101" y="178"/>
                  </a:cubicBezTo>
                  <a:cubicBezTo>
                    <a:pt x="88" y="187"/>
                    <a:pt x="74" y="191"/>
                    <a:pt x="57" y="191"/>
                  </a:cubicBezTo>
                  <a:close/>
                  <a:moveTo>
                    <a:pt x="72" y="161"/>
                  </a:moveTo>
                  <a:cubicBezTo>
                    <a:pt x="80" y="161"/>
                    <a:pt x="88" y="159"/>
                    <a:pt x="95" y="156"/>
                  </a:cubicBezTo>
                  <a:cubicBezTo>
                    <a:pt x="102" y="153"/>
                    <a:pt x="108" y="148"/>
                    <a:pt x="113" y="143"/>
                  </a:cubicBezTo>
                  <a:cubicBezTo>
                    <a:pt x="118" y="137"/>
                    <a:pt x="122" y="131"/>
                    <a:pt x="125" y="124"/>
                  </a:cubicBezTo>
                  <a:cubicBezTo>
                    <a:pt x="128" y="116"/>
                    <a:pt x="130" y="109"/>
                    <a:pt x="130" y="101"/>
                  </a:cubicBezTo>
                  <a:cubicBezTo>
                    <a:pt x="130" y="88"/>
                    <a:pt x="130" y="88"/>
                    <a:pt x="130" y="88"/>
                  </a:cubicBezTo>
                  <a:cubicBezTo>
                    <a:pt x="127" y="92"/>
                    <a:pt x="122" y="95"/>
                    <a:pt x="116" y="98"/>
                  </a:cubicBezTo>
                  <a:cubicBezTo>
                    <a:pt x="109" y="100"/>
                    <a:pt x="100" y="103"/>
                    <a:pt x="88" y="105"/>
                  </a:cubicBezTo>
                  <a:cubicBezTo>
                    <a:pt x="72" y="109"/>
                    <a:pt x="60" y="113"/>
                    <a:pt x="52" y="117"/>
                  </a:cubicBezTo>
                  <a:cubicBezTo>
                    <a:pt x="44" y="122"/>
                    <a:pt x="40" y="129"/>
                    <a:pt x="40" y="138"/>
                  </a:cubicBezTo>
                  <a:cubicBezTo>
                    <a:pt x="40" y="145"/>
                    <a:pt x="42" y="151"/>
                    <a:pt x="48" y="155"/>
                  </a:cubicBezTo>
                  <a:cubicBezTo>
                    <a:pt x="54" y="159"/>
                    <a:pt x="62" y="161"/>
                    <a:pt x="72" y="161"/>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19" name="Freeform 8"/>
            <p:cNvSpPr/>
            <p:nvPr userDrawn="1"/>
          </p:nvSpPr>
          <p:spPr bwMode="black">
            <a:xfrm>
              <a:off x="3804" y="1017"/>
              <a:ext cx="259" cy="281"/>
            </a:xfrm>
            <a:custGeom>
              <a:avLst/>
              <a:gdLst>
                <a:gd name="T0" fmla="*/ 0 w 172"/>
                <a:gd name="T1" fmla="*/ 187 h 187"/>
                <a:gd name="T2" fmla="*/ 0 w 172"/>
                <a:gd name="T3" fmla="*/ 4 h 187"/>
                <a:gd name="T4" fmla="*/ 40 w 172"/>
                <a:gd name="T5" fmla="*/ 4 h 187"/>
                <a:gd name="T6" fmla="*/ 40 w 172"/>
                <a:gd name="T7" fmla="*/ 47 h 187"/>
                <a:gd name="T8" fmla="*/ 65 w 172"/>
                <a:gd name="T9" fmla="*/ 12 h 187"/>
                <a:gd name="T10" fmla="*/ 105 w 172"/>
                <a:gd name="T11" fmla="*/ 0 h 187"/>
                <a:gd name="T12" fmla="*/ 154 w 172"/>
                <a:gd name="T13" fmla="*/ 21 h 187"/>
                <a:gd name="T14" fmla="*/ 172 w 172"/>
                <a:gd name="T15" fmla="*/ 75 h 187"/>
                <a:gd name="T16" fmla="*/ 172 w 172"/>
                <a:gd name="T17" fmla="*/ 187 h 187"/>
                <a:gd name="T18" fmla="*/ 132 w 172"/>
                <a:gd name="T19" fmla="*/ 187 h 187"/>
                <a:gd name="T20" fmla="*/ 132 w 172"/>
                <a:gd name="T21" fmla="*/ 85 h 187"/>
                <a:gd name="T22" fmla="*/ 122 w 172"/>
                <a:gd name="T23" fmla="*/ 48 h 187"/>
                <a:gd name="T24" fmla="*/ 88 w 172"/>
                <a:gd name="T25" fmla="*/ 33 h 187"/>
                <a:gd name="T26" fmla="*/ 53 w 172"/>
                <a:gd name="T27" fmla="*/ 50 h 187"/>
                <a:gd name="T28" fmla="*/ 40 w 172"/>
                <a:gd name="T29" fmla="*/ 97 h 187"/>
                <a:gd name="T30" fmla="*/ 40 w 172"/>
                <a:gd name="T31" fmla="*/ 187 h 187"/>
                <a:gd name="T32" fmla="*/ 0 w 172"/>
                <a:gd name="T33"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187" extrusionOk="0">
                  <a:moveTo>
                    <a:pt x="0" y="187"/>
                  </a:moveTo>
                  <a:cubicBezTo>
                    <a:pt x="0" y="4"/>
                    <a:pt x="0" y="4"/>
                    <a:pt x="0" y="4"/>
                  </a:cubicBezTo>
                  <a:cubicBezTo>
                    <a:pt x="40" y="4"/>
                    <a:pt x="40" y="4"/>
                    <a:pt x="40" y="4"/>
                  </a:cubicBezTo>
                  <a:cubicBezTo>
                    <a:pt x="40" y="47"/>
                    <a:pt x="40" y="47"/>
                    <a:pt x="40" y="47"/>
                  </a:cubicBezTo>
                  <a:cubicBezTo>
                    <a:pt x="46" y="32"/>
                    <a:pt x="54" y="20"/>
                    <a:pt x="65" y="12"/>
                  </a:cubicBezTo>
                  <a:cubicBezTo>
                    <a:pt x="77" y="4"/>
                    <a:pt x="90" y="0"/>
                    <a:pt x="105" y="0"/>
                  </a:cubicBezTo>
                  <a:cubicBezTo>
                    <a:pt x="126" y="0"/>
                    <a:pt x="143" y="7"/>
                    <a:pt x="154" y="21"/>
                  </a:cubicBezTo>
                  <a:cubicBezTo>
                    <a:pt x="166" y="35"/>
                    <a:pt x="172" y="53"/>
                    <a:pt x="172" y="75"/>
                  </a:cubicBezTo>
                  <a:cubicBezTo>
                    <a:pt x="172" y="187"/>
                    <a:pt x="172" y="187"/>
                    <a:pt x="172" y="187"/>
                  </a:cubicBezTo>
                  <a:cubicBezTo>
                    <a:pt x="132" y="187"/>
                    <a:pt x="132" y="187"/>
                    <a:pt x="132" y="187"/>
                  </a:cubicBezTo>
                  <a:cubicBezTo>
                    <a:pt x="132" y="85"/>
                    <a:pt x="132" y="85"/>
                    <a:pt x="132" y="85"/>
                  </a:cubicBezTo>
                  <a:cubicBezTo>
                    <a:pt x="132" y="70"/>
                    <a:pt x="129" y="57"/>
                    <a:pt x="122" y="48"/>
                  </a:cubicBezTo>
                  <a:cubicBezTo>
                    <a:pt x="115" y="38"/>
                    <a:pt x="104" y="33"/>
                    <a:pt x="88" y="33"/>
                  </a:cubicBezTo>
                  <a:cubicBezTo>
                    <a:pt x="73" y="33"/>
                    <a:pt x="61" y="39"/>
                    <a:pt x="53" y="50"/>
                  </a:cubicBezTo>
                  <a:cubicBezTo>
                    <a:pt x="44" y="61"/>
                    <a:pt x="40" y="77"/>
                    <a:pt x="40" y="97"/>
                  </a:cubicBezTo>
                  <a:cubicBezTo>
                    <a:pt x="40" y="187"/>
                    <a:pt x="40" y="187"/>
                    <a:pt x="40" y="187"/>
                  </a:cubicBezTo>
                  <a:lnTo>
                    <a:pt x="0" y="187"/>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20" name="Freeform 9"/>
            <p:cNvSpPr/>
            <p:nvPr userDrawn="1"/>
          </p:nvSpPr>
          <p:spPr bwMode="black">
            <a:xfrm>
              <a:off x="4100" y="919"/>
              <a:ext cx="196" cy="385"/>
            </a:xfrm>
            <a:custGeom>
              <a:avLst/>
              <a:gdLst>
                <a:gd name="T0" fmla="*/ 131 w 131"/>
                <a:gd name="T1" fmla="*/ 216 h 256"/>
                <a:gd name="T2" fmla="*/ 131 w 131"/>
                <a:gd name="T3" fmla="*/ 249 h 256"/>
                <a:gd name="T4" fmla="*/ 116 w 131"/>
                <a:gd name="T5" fmla="*/ 254 h 256"/>
                <a:gd name="T6" fmla="*/ 98 w 131"/>
                <a:gd name="T7" fmla="*/ 256 h 256"/>
                <a:gd name="T8" fmla="*/ 55 w 131"/>
                <a:gd name="T9" fmla="*/ 240 h 256"/>
                <a:gd name="T10" fmla="*/ 42 w 131"/>
                <a:gd name="T11" fmla="*/ 194 h 256"/>
                <a:gd name="T12" fmla="*/ 42 w 131"/>
                <a:gd name="T13" fmla="*/ 102 h 256"/>
                <a:gd name="T14" fmla="*/ 0 w 131"/>
                <a:gd name="T15" fmla="*/ 102 h 256"/>
                <a:gd name="T16" fmla="*/ 0 w 131"/>
                <a:gd name="T17" fmla="*/ 69 h 256"/>
                <a:gd name="T18" fmla="*/ 42 w 131"/>
                <a:gd name="T19" fmla="*/ 69 h 256"/>
                <a:gd name="T20" fmla="*/ 42 w 131"/>
                <a:gd name="T21" fmla="*/ 22 h 256"/>
                <a:gd name="T22" fmla="*/ 79 w 131"/>
                <a:gd name="T23" fmla="*/ 0 h 256"/>
                <a:gd name="T24" fmla="*/ 79 w 131"/>
                <a:gd name="T25" fmla="*/ 69 h 256"/>
                <a:gd name="T26" fmla="*/ 131 w 131"/>
                <a:gd name="T27" fmla="*/ 69 h 256"/>
                <a:gd name="T28" fmla="*/ 131 w 131"/>
                <a:gd name="T29" fmla="*/ 102 h 256"/>
                <a:gd name="T30" fmla="*/ 79 w 131"/>
                <a:gd name="T31" fmla="*/ 102 h 256"/>
                <a:gd name="T32" fmla="*/ 79 w 131"/>
                <a:gd name="T33" fmla="*/ 189 h 256"/>
                <a:gd name="T34" fmla="*/ 86 w 131"/>
                <a:gd name="T35" fmla="*/ 214 h 256"/>
                <a:gd name="T36" fmla="*/ 107 w 131"/>
                <a:gd name="T37" fmla="*/ 222 h 256"/>
                <a:gd name="T38" fmla="*/ 120 w 131"/>
                <a:gd name="T39" fmla="*/ 220 h 256"/>
                <a:gd name="T40" fmla="*/ 131 w 131"/>
                <a:gd name="T41" fmla="*/ 21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 h="256" extrusionOk="0">
                  <a:moveTo>
                    <a:pt x="131" y="216"/>
                  </a:moveTo>
                  <a:cubicBezTo>
                    <a:pt x="131" y="249"/>
                    <a:pt x="131" y="249"/>
                    <a:pt x="131" y="249"/>
                  </a:cubicBezTo>
                  <a:cubicBezTo>
                    <a:pt x="126" y="251"/>
                    <a:pt x="121" y="252"/>
                    <a:pt x="116" y="254"/>
                  </a:cubicBezTo>
                  <a:cubicBezTo>
                    <a:pt x="111" y="255"/>
                    <a:pt x="105" y="256"/>
                    <a:pt x="98" y="256"/>
                  </a:cubicBezTo>
                  <a:cubicBezTo>
                    <a:pt x="78" y="256"/>
                    <a:pt x="64" y="251"/>
                    <a:pt x="55" y="240"/>
                  </a:cubicBezTo>
                  <a:cubicBezTo>
                    <a:pt x="46" y="230"/>
                    <a:pt x="42" y="214"/>
                    <a:pt x="42" y="194"/>
                  </a:cubicBezTo>
                  <a:cubicBezTo>
                    <a:pt x="42" y="102"/>
                    <a:pt x="42" y="102"/>
                    <a:pt x="42" y="102"/>
                  </a:cubicBezTo>
                  <a:cubicBezTo>
                    <a:pt x="0" y="102"/>
                    <a:pt x="0" y="102"/>
                    <a:pt x="0" y="102"/>
                  </a:cubicBezTo>
                  <a:cubicBezTo>
                    <a:pt x="0" y="69"/>
                    <a:pt x="0" y="69"/>
                    <a:pt x="0" y="69"/>
                  </a:cubicBezTo>
                  <a:cubicBezTo>
                    <a:pt x="42" y="69"/>
                    <a:pt x="42" y="69"/>
                    <a:pt x="42" y="69"/>
                  </a:cubicBezTo>
                  <a:cubicBezTo>
                    <a:pt x="42" y="22"/>
                    <a:pt x="42" y="22"/>
                    <a:pt x="42" y="22"/>
                  </a:cubicBezTo>
                  <a:cubicBezTo>
                    <a:pt x="79" y="0"/>
                    <a:pt x="79" y="0"/>
                    <a:pt x="79" y="0"/>
                  </a:cubicBezTo>
                  <a:cubicBezTo>
                    <a:pt x="79" y="69"/>
                    <a:pt x="79" y="69"/>
                    <a:pt x="79" y="69"/>
                  </a:cubicBezTo>
                  <a:cubicBezTo>
                    <a:pt x="131" y="69"/>
                    <a:pt x="131" y="69"/>
                    <a:pt x="131" y="69"/>
                  </a:cubicBezTo>
                  <a:cubicBezTo>
                    <a:pt x="131" y="102"/>
                    <a:pt x="131" y="102"/>
                    <a:pt x="131" y="102"/>
                  </a:cubicBezTo>
                  <a:cubicBezTo>
                    <a:pt x="79" y="102"/>
                    <a:pt x="79" y="102"/>
                    <a:pt x="79" y="102"/>
                  </a:cubicBezTo>
                  <a:cubicBezTo>
                    <a:pt x="79" y="189"/>
                    <a:pt x="79" y="189"/>
                    <a:pt x="79" y="189"/>
                  </a:cubicBezTo>
                  <a:cubicBezTo>
                    <a:pt x="79" y="201"/>
                    <a:pt x="82" y="210"/>
                    <a:pt x="86" y="214"/>
                  </a:cubicBezTo>
                  <a:cubicBezTo>
                    <a:pt x="91" y="219"/>
                    <a:pt x="98" y="222"/>
                    <a:pt x="107" y="222"/>
                  </a:cubicBezTo>
                  <a:cubicBezTo>
                    <a:pt x="112" y="222"/>
                    <a:pt x="116" y="221"/>
                    <a:pt x="120" y="220"/>
                  </a:cubicBezTo>
                  <a:cubicBezTo>
                    <a:pt x="123" y="219"/>
                    <a:pt x="127" y="218"/>
                    <a:pt x="131" y="216"/>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21" name="Freeform 10"/>
            <p:cNvSpPr>
              <a:spLocks noEditPoints="1"/>
            </p:cNvSpPr>
            <p:nvPr userDrawn="1"/>
          </p:nvSpPr>
          <p:spPr bwMode="black">
            <a:xfrm>
              <a:off x="4328" y="1017"/>
              <a:ext cx="273" cy="287"/>
            </a:xfrm>
            <a:custGeom>
              <a:avLst/>
              <a:gdLst>
                <a:gd name="T0" fmla="*/ 177 w 182"/>
                <a:gd name="T1" fmla="*/ 147 h 191"/>
                <a:gd name="T2" fmla="*/ 146 w 182"/>
                <a:gd name="T3" fmla="*/ 178 h 191"/>
                <a:gd name="T4" fmla="*/ 95 w 182"/>
                <a:gd name="T5" fmla="*/ 191 h 191"/>
                <a:gd name="T6" fmla="*/ 54 w 182"/>
                <a:gd name="T7" fmla="*/ 184 h 191"/>
                <a:gd name="T8" fmla="*/ 24 w 182"/>
                <a:gd name="T9" fmla="*/ 164 h 191"/>
                <a:gd name="T10" fmla="*/ 6 w 182"/>
                <a:gd name="T11" fmla="*/ 134 h 191"/>
                <a:gd name="T12" fmla="*/ 0 w 182"/>
                <a:gd name="T13" fmla="*/ 97 h 191"/>
                <a:gd name="T14" fmla="*/ 6 w 182"/>
                <a:gd name="T15" fmla="*/ 60 h 191"/>
                <a:gd name="T16" fmla="*/ 25 w 182"/>
                <a:gd name="T17" fmla="*/ 29 h 191"/>
                <a:gd name="T18" fmla="*/ 54 w 182"/>
                <a:gd name="T19" fmla="*/ 8 h 191"/>
                <a:gd name="T20" fmla="*/ 94 w 182"/>
                <a:gd name="T21" fmla="*/ 0 h 191"/>
                <a:gd name="T22" fmla="*/ 133 w 182"/>
                <a:gd name="T23" fmla="*/ 8 h 191"/>
                <a:gd name="T24" fmla="*/ 160 w 182"/>
                <a:gd name="T25" fmla="*/ 28 h 191"/>
                <a:gd name="T26" fmla="*/ 176 w 182"/>
                <a:gd name="T27" fmla="*/ 57 h 191"/>
                <a:gd name="T28" fmla="*/ 182 w 182"/>
                <a:gd name="T29" fmla="*/ 93 h 191"/>
                <a:gd name="T30" fmla="*/ 182 w 182"/>
                <a:gd name="T31" fmla="*/ 106 h 191"/>
                <a:gd name="T32" fmla="*/ 39 w 182"/>
                <a:gd name="T33" fmla="*/ 106 h 191"/>
                <a:gd name="T34" fmla="*/ 55 w 182"/>
                <a:gd name="T35" fmla="*/ 144 h 191"/>
                <a:gd name="T36" fmla="*/ 95 w 182"/>
                <a:gd name="T37" fmla="*/ 158 h 191"/>
                <a:gd name="T38" fmla="*/ 125 w 182"/>
                <a:gd name="T39" fmla="*/ 150 h 191"/>
                <a:gd name="T40" fmla="*/ 144 w 182"/>
                <a:gd name="T41" fmla="*/ 128 h 191"/>
                <a:gd name="T42" fmla="*/ 177 w 182"/>
                <a:gd name="T43" fmla="*/ 147 h 191"/>
                <a:gd name="T44" fmla="*/ 94 w 182"/>
                <a:gd name="T45" fmla="*/ 33 h 191"/>
                <a:gd name="T46" fmla="*/ 56 w 182"/>
                <a:gd name="T47" fmla="*/ 46 h 191"/>
                <a:gd name="T48" fmla="*/ 39 w 182"/>
                <a:gd name="T49" fmla="*/ 82 h 191"/>
                <a:gd name="T50" fmla="*/ 143 w 182"/>
                <a:gd name="T51" fmla="*/ 82 h 191"/>
                <a:gd name="T52" fmla="*/ 130 w 182"/>
                <a:gd name="T53" fmla="*/ 47 h 191"/>
                <a:gd name="T54" fmla="*/ 94 w 182"/>
                <a:gd name="T55" fmla="*/ 3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91" extrusionOk="0">
                  <a:moveTo>
                    <a:pt x="177" y="147"/>
                  </a:moveTo>
                  <a:cubicBezTo>
                    <a:pt x="170" y="159"/>
                    <a:pt x="159" y="170"/>
                    <a:pt x="146" y="178"/>
                  </a:cubicBezTo>
                  <a:cubicBezTo>
                    <a:pt x="132" y="187"/>
                    <a:pt x="116" y="191"/>
                    <a:pt x="95" y="191"/>
                  </a:cubicBezTo>
                  <a:cubicBezTo>
                    <a:pt x="80" y="191"/>
                    <a:pt x="66" y="188"/>
                    <a:pt x="54" y="184"/>
                  </a:cubicBezTo>
                  <a:cubicBezTo>
                    <a:pt x="42" y="179"/>
                    <a:pt x="32" y="172"/>
                    <a:pt x="24" y="164"/>
                  </a:cubicBezTo>
                  <a:cubicBezTo>
                    <a:pt x="16" y="156"/>
                    <a:pt x="10" y="146"/>
                    <a:pt x="6" y="134"/>
                  </a:cubicBezTo>
                  <a:cubicBezTo>
                    <a:pt x="2" y="122"/>
                    <a:pt x="0" y="110"/>
                    <a:pt x="0" y="97"/>
                  </a:cubicBezTo>
                  <a:cubicBezTo>
                    <a:pt x="0" y="84"/>
                    <a:pt x="2" y="71"/>
                    <a:pt x="6" y="60"/>
                  </a:cubicBezTo>
                  <a:cubicBezTo>
                    <a:pt x="11" y="48"/>
                    <a:pt x="17" y="37"/>
                    <a:pt x="25" y="29"/>
                  </a:cubicBezTo>
                  <a:cubicBezTo>
                    <a:pt x="33" y="20"/>
                    <a:pt x="43" y="13"/>
                    <a:pt x="54" y="8"/>
                  </a:cubicBezTo>
                  <a:cubicBezTo>
                    <a:pt x="66" y="3"/>
                    <a:pt x="79" y="0"/>
                    <a:pt x="94" y="0"/>
                  </a:cubicBezTo>
                  <a:cubicBezTo>
                    <a:pt x="109" y="0"/>
                    <a:pt x="122" y="3"/>
                    <a:pt x="133" y="8"/>
                  </a:cubicBezTo>
                  <a:cubicBezTo>
                    <a:pt x="144" y="13"/>
                    <a:pt x="153" y="19"/>
                    <a:pt x="160" y="28"/>
                  </a:cubicBezTo>
                  <a:cubicBezTo>
                    <a:pt x="167" y="36"/>
                    <a:pt x="173" y="46"/>
                    <a:pt x="176" y="57"/>
                  </a:cubicBezTo>
                  <a:cubicBezTo>
                    <a:pt x="180" y="68"/>
                    <a:pt x="182" y="80"/>
                    <a:pt x="182" y="93"/>
                  </a:cubicBezTo>
                  <a:cubicBezTo>
                    <a:pt x="182" y="106"/>
                    <a:pt x="182" y="106"/>
                    <a:pt x="182" y="106"/>
                  </a:cubicBezTo>
                  <a:cubicBezTo>
                    <a:pt x="39" y="106"/>
                    <a:pt x="39" y="106"/>
                    <a:pt x="39" y="106"/>
                  </a:cubicBezTo>
                  <a:cubicBezTo>
                    <a:pt x="40" y="122"/>
                    <a:pt x="46" y="135"/>
                    <a:pt x="55" y="144"/>
                  </a:cubicBezTo>
                  <a:cubicBezTo>
                    <a:pt x="64" y="153"/>
                    <a:pt x="78" y="158"/>
                    <a:pt x="95" y="158"/>
                  </a:cubicBezTo>
                  <a:cubicBezTo>
                    <a:pt x="107" y="158"/>
                    <a:pt x="117" y="155"/>
                    <a:pt x="125" y="150"/>
                  </a:cubicBezTo>
                  <a:cubicBezTo>
                    <a:pt x="132" y="145"/>
                    <a:pt x="139" y="138"/>
                    <a:pt x="144" y="128"/>
                  </a:cubicBezTo>
                  <a:lnTo>
                    <a:pt x="177" y="147"/>
                  </a:lnTo>
                  <a:close/>
                  <a:moveTo>
                    <a:pt x="94" y="33"/>
                  </a:moveTo>
                  <a:cubicBezTo>
                    <a:pt x="78" y="33"/>
                    <a:pt x="66" y="37"/>
                    <a:pt x="56" y="46"/>
                  </a:cubicBezTo>
                  <a:cubicBezTo>
                    <a:pt x="47" y="55"/>
                    <a:pt x="41" y="66"/>
                    <a:pt x="39" y="82"/>
                  </a:cubicBezTo>
                  <a:cubicBezTo>
                    <a:pt x="143" y="82"/>
                    <a:pt x="143" y="82"/>
                    <a:pt x="143" y="82"/>
                  </a:cubicBezTo>
                  <a:cubicBezTo>
                    <a:pt x="142" y="68"/>
                    <a:pt x="138" y="56"/>
                    <a:pt x="130" y="47"/>
                  </a:cubicBezTo>
                  <a:cubicBezTo>
                    <a:pt x="122" y="38"/>
                    <a:pt x="110" y="33"/>
                    <a:pt x="94" y="33"/>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22" name="Freeform 11"/>
            <p:cNvSpPr/>
            <p:nvPr userDrawn="1"/>
          </p:nvSpPr>
          <p:spPr bwMode="black">
            <a:xfrm>
              <a:off x="4637" y="1017"/>
              <a:ext cx="248" cy="287"/>
            </a:xfrm>
            <a:custGeom>
              <a:avLst/>
              <a:gdLst>
                <a:gd name="T0" fmla="*/ 0 w 165"/>
                <a:gd name="T1" fmla="*/ 155 h 191"/>
                <a:gd name="T2" fmla="*/ 28 w 165"/>
                <a:gd name="T3" fmla="*/ 127 h 191"/>
                <a:gd name="T4" fmla="*/ 54 w 165"/>
                <a:gd name="T5" fmla="*/ 150 h 191"/>
                <a:gd name="T6" fmla="*/ 89 w 165"/>
                <a:gd name="T7" fmla="*/ 158 h 191"/>
                <a:gd name="T8" fmla="*/ 117 w 165"/>
                <a:gd name="T9" fmla="*/ 150 h 191"/>
                <a:gd name="T10" fmla="*/ 126 w 165"/>
                <a:gd name="T11" fmla="*/ 132 h 191"/>
                <a:gd name="T12" fmla="*/ 121 w 165"/>
                <a:gd name="T13" fmla="*/ 121 h 191"/>
                <a:gd name="T14" fmla="*/ 108 w 165"/>
                <a:gd name="T15" fmla="*/ 114 h 191"/>
                <a:gd name="T16" fmla="*/ 88 w 165"/>
                <a:gd name="T17" fmla="*/ 110 h 191"/>
                <a:gd name="T18" fmla="*/ 64 w 165"/>
                <a:gd name="T19" fmla="*/ 106 h 191"/>
                <a:gd name="T20" fmla="*/ 23 w 165"/>
                <a:gd name="T21" fmla="*/ 92 h 191"/>
                <a:gd name="T22" fmla="*/ 6 w 165"/>
                <a:gd name="T23" fmla="*/ 57 h 191"/>
                <a:gd name="T24" fmla="*/ 26 w 165"/>
                <a:gd name="T25" fmla="*/ 16 h 191"/>
                <a:gd name="T26" fmla="*/ 79 w 165"/>
                <a:gd name="T27" fmla="*/ 0 h 191"/>
                <a:gd name="T28" fmla="*/ 128 w 165"/>
                <a:gd name="T29" fmla="*/ 9 h 191"/>
                <a:gd name="T30" fmla="*/ 165 w 165"/>
                <a:gd name="T31" fmla="*/ 37 h 191"/>
                <a:gd name="T32" fmla="*/ 134 w 165"/>
                <a:gd name="T33" fmla="*/ 63 h 191"/>
                <a:gd name="T34" fmla="*/ 110 w 165"/>
                <a:gd name="T35" fmla="*/ 41 h 191"/>
                <a:gd name="T36" fmla="*/ 77 w 165"/>
                <a:gd name="T37" fmla="*/ 33 h 191"/>
                <a:gd name="T38" fmla="*/ 50 w 165"/>
                <a:gd name="T39" fmla="*/ 40 h 191"/>
                <a:gd name="T40" fmla="*/ 41 w 165"/>
                <a:gd name="T41" fmla="*/ 57 h 191"/>
                <a:gd name="T42" fmla="*/ 56 w 165"/>
                <a:gd name="T43" fmla="*/ 74 h 191"/>
                <a:gd name="T44" fmla="*/ 94 w 165"/>
                <a:gd name="T45" fmla="*/ 82 h 191"/>
                <a:gd name="T46" fmla="*/ 119 w 165"/>
                <a:gd name="T47" fmla="*/ 87 h 191"/>
                <a:gd name="T48" fmla="*/ 141 w 165"/>
                <a:gd name="T49" fmla="*/ 95 h 191"/>
                <a:gd name="T50" fmla="*/ 156 w 165"/>
                <a:gd name="T51" fmla="*/ 110 h 191"/>
                <a:gd name="T52" fmla="*/ 162 w 165"/>
                <a:gd name="T53" fmla="*/ 132 h 191"/>
                <a:gd name="T54" fmla="*/ 142 w 165"/>
                <a:gd name="T55" fmla="*/ 175 h 191"/>
                <a:gd name="T56" fmla="*/ 88 w 165"/>
                <a:gd name="T57" fmla="*/ 191 h 191"/>
                <a:gd name="T58" fmla="*/ 35 w 165"/>
                <a:gd name="T59" fmla="*/ 181 h 191"/>
                <a:gd name="T60" fmla="*/ 0 w 165"/>
                <a:gd name="T61" fmla="*/ 15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5" h="191" extrusionOk="0">
                  <a:moveTo>
                    <a:pt x="0" y="155"/>
                  </a:moveTo>
                  <a:cubicBezTo>
                    <a:pt x="28" y="127"/>
                    <a:pt x="28" y="127"/>
                    <a:pt x="28" y="127"/>
                  </a:cubicBezTo>
                  <a:cubicBezTo>
                    <a:pt x="36" y="138"/>
                    <a:pt x="44" y="145"/>
                    <a:pt x="54" y="150"/>
                  </a:cubicBezTo>
                  <a:cubicBezTo>
                    <a:pt x="64" y="155"/>
                    <a:pt x="76" y="158"/>
                    <a:pt x="89" y="158"/>
                  </a:cubicBezTo>
                  <a:cubicBezTo>
                    <a:pt x="102" y="158"/>
                    <a:pt x="112" y="155"/>
                    <a:pt x="117" y="150"/>
                  </a:cubicBezTo>
                  <a:cubicBezTo>
                    <a:pt x="123" y="145"/>
                    <a:pt x="126" y="139"/>
                    <a:pt x="126" y="132"/>
                  </a:cubicBezTo>
                  <a:cubicBezTo>
                    <a:pt x="126" y="128"/>
                    <a:pt x="124" y="124"/>
                    <a:pt x="121" y="121"/>
                  </a:cubicBezTo>
                  <a:cubicBezTo>
                    <a:pt x="118" y="118"/>
                    <a:pt x="113" y="116"/>
                    <a:pt x="108" y="114"/>
                  </a:cubicBezTo>
                  <a:cubicBezTo>
                    <a:pt x="102" y="113"/>
                    <a:pt x="95" y="111"/>
                    <a:pt x="88" y="110"/>
                  </a:cubicBezTo>
                  <a:cubicBezTo>
                    <a:pt x="80" y="109"/>
                    <a:pt x="72" y="107"/>
                    <a:pt x="64" y="106"/>
                  </a:cubicBezTo>
                  <a:cubicBezTo>
                    <a:pt x="48" y="104"/>
                    <a:pt x="34" y="99"/>
                    <a:pt x="23" y="92"/>
                  </a:cubicBezTo>
                  <a:cubicBezTo>
                    <a:pt x="12" y="85"/>
                    <a:pt x="6" y="73"/>
                    <a:pt x="6" y="57"/>
                  </a:cubicBezTo>
                  <a:cubicBezTo>
                    <a:pt x="6" y="41"/>
                    <a:pt x="13" y="27"/>
                    <a:pt x="26" y="16"/>
                  </a:cubicBezTo>
                  <a:cubicBezTo>
                    <a:pt x="39" y="5"/>
                    <a:pt x="56" y="0"/>
                    <a:pt x="79" y="0"/>
                  </a:cubicBezTo>
                  <a:cubicBezTo>
                    <a:pt x="98" y="0"/>
                    <a:pt x="114" y="3"/>
                    <a:pt x="128" y="9"/>
                  </a:cubicBezTo>
                  <a:cubicBezTo>
                    <a:pt x="142" y="15"/>
                    <a:pt x="154" y="24"/>
                    <a:pt x="165" y="37"/>
                  </a:cubicBezTo>
                  <a:cubicBezTo>
                    <a:pt x="134" y="63"/>
                    <a:pt x="134" y="63"/>
                    <a:pt x="134" y="63"/>
                  </a:cubicBezTo>
                  <a:cubicBezTo>
                    <a:pt x="127" y="53"/>
                    <a:pt x="119" y="46"/>
                    <a:pt x="110" y="41"/>
                  </a:cubicBezTo>
                  <a:cubicBezTo>
                    <a:pt x="101" y="36"/>
                    <a:pt x="90" y="33"/>
                    <a:pt x="77" y="33"/>
                  </a:cubicBezTo>
                  <a:cubicBezTo>
                    <a:pt x="64" y="33"/>
                    <a:pt x="55" y="35"/>
                    <a:pt x="50" y="40"/>
                  </a:cubicBezTo>
                  <a:cubicBezTo>
                    <a:pt x="44" y="45"/>
                    <a:pt x="41" y="51"/>
                    <a:pt x="41" y="57"/>
                  </a:cubicBezTo>
                  <a:cubicBezTo>
                    <a:pt x="41" y="66"/>
                    <a:pt x="46" y="71"/>
                    <a:pt x="56" y="74"/>
                  </a:cubicBezTo>
                  <a:cubicBezTo>
                    <a:pt x="66" y="77"/>
                    <a:pt x="78" y="80"/>
                    <a:pt x="94" y="82"/>
                  </a:cubicBezTo>
                  <a:cubicBezTo>
                    <a:pt x="103" y="83"/>
                    <a:pt x="111" y="85"/>
                    <a:pt x="119" y="87"/>
                  </a:cubicBezTo>
                  <a:cubicBezTo>
                    <a:pt x="128" y="89"/>
                    <a:pt x="135" y="92"/>
                    <a:pt x="141" y="95"/>
                  </a:cubicBezTo>
                  <a:cubicBezTo>
                    <a:pt x="147" y="99"/>
                    <a:pt x="152" y="104"/>
                    <a:pt x="156" y="110"/>
                  </a:cubicBezTo>
                  <a:cubicBezTo>
                    <a:pt x="160" y="116"/>
                    <a:pt x="162" y="123"/>
                    <a:pt x="162" y="132"/>
                  </a:cubicBezTo>
                  <a:cubicBezTo>
                    <a:pt x="162" y="149"/>
                    <a:pt x="155" y="163"/>
                    <a:pt x="142" y="175"/>
                  </a:cubicBezTo>
                  <a:cubicBezTo>
                    <a:pt x="129" y="186"/>
                    <a:pt x="111" y="191"/>
                    <a:pt x="88" y="191"/>
                  </a:cubicBezTo>
                  <a:cubicBezTo>
                    <a:pt x="68" y="191"/>
                    <a:pt x="50" y="188"/>
                    <a:pt x="35" y="181"/>
                  </a:cubicBezTo>
                  <a:cubicBezTo>
                    <a:pt x="20" y="175"/>
                    <a:pt x="8" y="166"/>
                    <a:pt x="0" y="155"/>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23" name="Freeform 12"/>
            <p:cNvSpPr/>
            <p:nvPr userDrawn="1"/>
          </p:nvSpPr>
          <p:spPr bwMode="black">
            <a:xfrm>
              <a:off x="3104" y="1440"/>
              <a:ext cx="293" cy="365"/>
            </a:xfrm>
            <a:custGeom>
              <a:avLst/>
              <a:gdLst>
                <a:gd name="T0" fmla="*/ 156 w 195"/>
                <a:gd name="T1" fmla="*/ 0 h 243"/>
                <a:gd name="T2" fmla="*/ 195 w 195"/>
                <a:gd name="T3" fmla="*/ 0 h 243"/>
                <a:gd name="T4" fmla="*/ 195 w 195"/>
                <a:gd name="T5" fmla="*/ 140 h 243"/>
                <a:gd name="T6" fmla="*/ 188 w 195"/>
                <a:gd name="T7" fmla="*/ 185 h 243"/>
                <a:gd name="T8" fmla="*/ 168 w 195"/>
                <a:gd name="T9" fmla="*/ 218 h 243"/>
                <a:gd name="T10" fmla="*/ 137 w 195"/>
                <a:gd name="T11" fmla="*/ 237 h 243"/>
                <a:gd name="T12" fmla="*/ 97 w 195"/>
                <a:gd name="T13" fmla="*/ 243 h 243"/>
                <a:gd name="T14" fmla="*/ 25 w 195"/>
                <a:gd name="T15" fmla="*/ 218 h 243"/>
                <a:gd name="T16" fmla="*/ 0 w 195"/>
                <a:gd name="T17" fmla="*/ 140 h 243"/>
                <a:gd name="T18" fmla="*/ 0 w 195"/>
                <a:gd name="T19" fmla="*/ 0 h 243"/>
                <a:gd name="T20" fmla="*/ 40 w 195"/>
                <a:gd name="T21" fmla="*/ 0 h 243"/>
                <a:gd name="T22" fmla="*/ 40 w 195"/>
                <a:gd name="T23" fmla="*/ 137 h 243"/>
                <a:gd name="T24" fmla="*/ 54 w 195"/>
                <a:gd name="T25" fmla="*/ 189 h 243"/>
                <a:gd name="T26" fmla="*/ 97 w 195"/>
                <a:gd name="T27" fmla="*/ 206 h 243"/>
                <a:gd name="T28" fmla="*/ 142 w 195"/>
                <a:gd name="T29" fmla="*/ 189 h 243"/>
                <a:gd name="T30" fmla="*/ 156 w 195"/>
                <a:gd name="T31" fmla="*/ 137 h 243"/>
                <a:gd name="T32" fmla="*/ 156 w 195"/>
                <a:gd name="T3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5" h="243" extrusionOk="0">
                  <a:moveTo>
                    <a:pt x="156" y="0"/>
                  </a:moveTo>
                  <a:cubicBezTo>
                    <a:pt x="195" y="0"/>
                    <a:pt x="195" y="0"/>
                    <a:pt x="195" y="0"/>
                  </a:cubicBezTo>
                  <a:cubicBezTo>
                    <a:pt x="195" y="140"/>
                    <a:pt x="195" y="140"/>
                    <a:pt x="195" y="140"/>
                  </a:cubicBezTo>
                  <a:cubicBezTo>
                    <a:pt x="195" y="157"/>
                    <a:pt x="193" y="172"/>
                    <a:pt x="188" y="185"/>
                  </a:cubicBezTo>
                  <a:cubicBezTo>
                    <a:pt x="184" y="198"/>
                    <a:pt x="177" y="209"/>
                    <a:pt x="168" y="218"/>
                  </a:cubicBezTo>
                  <a:cubicBezTo>
                    <a:pt x="160" y="226"/>
                    <a:pt x="150" y="232"/>
                    <a:pt x="137" y="237"/>
                  </a:cubicBezTo>
                  <a:cubicBezTo>
                    <a:pt x="125" y="241"/>
                    <a:pt x="112" y="243"/>
                    <a:pt x="97" y="243"/>
                  </a:cubicBezTo>
                  <a:cubicBezTo>
                    <a:pt x="66" y="243"/>
                    <a:pt x="42" y="235"/>
                    <a:pt x="25" y="218"/>
                  </a:cubicBezTo>
                  <a:cubicBezTo>
                    <a:pt x="9" y="201"/>
                    <a:pt x="0" y="175"/>
                    <a:pt x="0" y="140"/>
                  </a:cubicBezTo>
                  <a:cubicBezTo>
                    <a:pt x="0" y="0"/>
                    <a:pt x="0" y="0"/>
                    <a:pt x="0" y="0"/>
                  </a:cubicBezTo>
                  <a:cubicBezTo>
                    <a:pt x="40" y="0"/>
                    <a:pt x="40" y="0"/>
                    <a:pt x="40" y="0"/>
                  </a:cubicBezTo>
                  <a:cubicBezTo>
                    <a:pt x="40" y="137"/>
                    <a:pt x="40" y="137"/>
                    <a:pt x="40" y="137"/>
                  </a:cubicBezTo>
                  <a:cubicBezTo>
                    <a:pt x="40" y="160"/>
                    <a:pt x="45" y="177"/>
                    <a:pt x="54" y="189"/>
                  </a:cubicBezTo>
                  <a:cubicBezTo>
                    <a:pt x="63" y="200"/>
                    <a:pt x="78" y="206"/>
                    <a:pt x="97" y="206"/>
                  </a:cubicBezTo>
                  <a:cubicBezTo>
                    <a:pt x="118" y="206"/>
                    <a:pt x="133" y="200"/>
                    <a:pt x="142" y="189"/>
                  </a:cubicBezTo>
                  <a:cubicBezTo>
                    <a:pt x="151" y="177"/>
                    <a:pt x="156" y="160"/>
                    <a:pt x="156" y="137"/>
                  </a:cubicBezTo>
                  <a:lnTo>
                    <a:pt x="156" y="0"/>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24" name="Freeform 13"/>
            <p:cNvSpPr/>
            <p:nvPr userDrawn="1"/>
          </p:nvSpPr>
          <p:spPr bwMode="black">
            <a:xfrm>
              <a:off x="3469" y="1520"/>
              <a:ext cx="258" cy="281"/>
            </a:xfrm>
            <a:custGeom>
              <a:avLst/>
              <a:gdLst>
                <a:gd name="T0" fmla="*/ 0 w 172"/>
                <a:gd name="T1" fmla="*/ 187 h 187"/>
                <a:gd name="T2" fmla="*/ 0 w 172"/>
                <a:gd name="T3" fmla="*/ 3 h 187"/>
                <a:gd name="T4" fmla="*/ 40 w 172"/>
                <a:gd name="T5" fmla="*/ 3 h 187"/>
                <a:gd name="T6" fmla="*/ 40 w 172"/>
                <a:gd name="T7" fmla="*/ 47 h 187"/>
                <a:gd name="T8" fmla="*/ 66 w 172"/>
                <a:gd name="T9" fmla="*/ 11 h 187"/>
                <a:gd name="T10" fmla="*/ 105 w 172"/>
                <a:gd name="T11" fmla="*/ 0 h 187"/>
                <a:gd name="T12" fmla="*/ 155 w 172"/>
                <a:gd name="T13" fmla="*/ 20 h 187"/>
                <a:gd name="T14" fmla="*/ 172 w 172"/>
                <a:gd name="T15" fmla="*/ 75 h 187"/>
                <a:gd name="T16" fmla="*/ 172 w 172"/>
                <a:gd name="T17" fmla="*/ 187 h 187"/>
                <a:gd name="T18" fmla="*/ 132 w 172"/>
                <a:gd name="T19" fmla="*/ 187 h 187"/>
                <a:gd name="T20" fmla="*/ 132 w 172"/>
                <a:gd name="T21" fmla="*/ 85 h 187"/>
                <a:gd name="T22" fmla="*/ 122 w 172"/>
                <a:gd name="T23" fmla="*/ 47 h 187"/>
                <a:gd name="T24" fmla="*/ 88 w 172"/>
                <a:gd name="T25" fmla="*/ 33 h 187"/>
                <a:gd name="T26" fmla="*/ 53 w 172"/>
                <a:gd name="T27" fmla="*/ 49 h 187"/>
                <a:gd name="T28" fmla="*/ 40 w 172"/>
                <a:gd name="T29" fmla="*/ 96 h 187"/>
                <a:gd name="T30" fmla="*/ 40 w 172"/>
                <a:gd name="T31" fmla="*/ 187 h 187"/>
                <a:gd name="T32" fmla="*/ 0 w 172"/>
                <a:gd name="T33"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187" extrusionOk="0">
                  <a:moveTo>
                    <a:pt x="0" y="187"/>
                  </a:moveTo>
                  <a:cubicBezTo>
                    <a:pt x="0" y="3"/>
                    <a:pt x="0" y="3"/>
                    <a:pt x="0" y="3"/>
                  </a:cubicBezTo>
                  <a:cubicBezTo>
                    <a:pt x="40" y="3"/>
                    <a:pt x="40" y="3"/>
                    <a:pt x="40" y="3"/>
                  </a:cubicBezTo>
                  <a:cubicBezTo>
                    <a:pt x="40" y="47"/>
                    <a:pt x="40" y="47"/>
                    <a:pt x="40" y="47"/>
                  </a:cubicBezTo>
                  <a:cubicBezTo>
                    <a:pt x="46" y="31"/>
                    <a:pt x="55" y="19"/>
                    <a:pt x="66" y="11"/>
                  </a:cubicBezTo>
                  <a:cubicBezTo>
                    <a:pt x="77" y="4"/>
                    <a:pt x="90" y="0"/>
                    <a:pt x="105" y="0"/>
                  </a:cubicBezTo>
                  <a:cubicBezTo>
                    <a:pt x="126" y="0"/>
                    <a:pt x="143" y="7"/>
                    <a:pt x="155" y="20"/>
                  </a:cubicBezTo>
                  <a:cubicBezTo>
                    <a:pt x="166" y="34"/>
                    <a:pt x="172" y="52"/>
                    <a:pt x="172" y="75"/>
                  </a:cubicBezTo>
                  <a:cubicBezTo>
                    <a:pt x="172" y="187"/>
                    <a:pt x="172" y="187"/>
                    <a:pt x="172" y="187"/>
                  </a:cubicBezTo>
                  <a:cubicBezTo>
                    <a:pt x="132" y="187"/>
                    <a:pt x="132" y="187"/>
                    <a:pt x="132" y="187"/>
                  </a:cubicBezTo>
                  <a:cubicBezTo>
                    <a:pt x="132" y="85"/>
                    <a:pt x="132" y="85"/>
                    <a:pt x="132" y="85"/>
                  </a:cubicBezTo>
                  <a:cubicBezTo>
                    <a:pt x="132" y="69"/>
                    <a:pt x="129" y="56"/>
                    <a:pt x="122" y="47"/>
                  </a:cubicBezTo>
                  <a:cubicBezTo>
                    <a:pt x="116" y="37"/>
                    <a:pt x="104" y="33"/>
                    <a:pt x="88" y="33"/>
                  </a:cubicBezTo>
                  <a:cubicBezTo>
                    <a:pt x="73" y="33"/>
                    <a:pt x="62" y="38"/>
                    <a:pt x="53" y="49"/>
                  </a:cubicBezTo>
                  <a:cubicBezTo>
                    <a:pt x="44" y="61"/>
                    <a:pt x="40" y="76"/>
                    <a:pt x="40" y="96"/>
                  </a:cubicBezTo>
                  <a:cubicBezTo>
                    <a:pt x="40" y="187"/>
                    <a:pt x="40" y="187"/>
                    <a:pt x="40" y="187"/>
                  </a:cubicBezTo>
                  <a:lnTo>
                    <a:pt x="0" y="187"/>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25" name="Freeform 14"/>
            <p:cNvSpPr>
              <a:spLocks noEditPoints="1"/>
            </p:cNvSpPr>
            <p:nvPr userDrawn="1"/>
          </p:nvSpPr>
          <p:spPr bwMode="black">
            <a:xfrm>
              <a:off x="3792" y="1404"/>
              <a:ext cx="78" cy="396"/>
            </a:xfrm>
            <a:custGeom>
              <a:avLst/>
              <a:gdLst>
                <a:gd name="T0" fmla="*/ 0 w 52"/>
                <a:gd name="T1" fmla="*/ 27 h 264"/>
                <a:gd name="T2" fmla="*/ 7 w 52"/>
                <a:gd name="T3" fmla="*/ 8 h 264"/>
                <a:gd name="T4" fmla="*/ 26 w 52"/>
                <a:gd name="T5" fmla="*/ 0 h 264"/>
                <a:gd name="T6" fmla="*/ 45 w 52"/>
                <a:gd name="T7" fmla="*/ 8 h 264"/>
                <a:gd name="T8" fmla="*/ 52 w 52"/>
                <a:gd name="T9" fmla="*/ 27 h 264"/>
                <a:gd name="T10" fmla="*/ 45 w 52"/>
                <a:gd name="T11" fmla="*/ 45 h 264"/>
                <a:gd name="T12" fmla="*/ 26 w 52"/>
                <a:gd name="T13" fmla="*/ 52 h 264"/>
                <a:gd name="T14" fmla="*/ 7 w 52"/>
                <a:gd name="T15" fmla="*/ 45 h 264"/>
                <a:gd name="T16" fmla="*/ 0 w 52"/>
                <a:gd name="T17" fmla="*/ 27 h 264"/>
                <a:gd name="T18" fmla="*/ 45 w 52"/>
                <a:gd name="T19" fmla="*/ 80 h 264"/>
                <a:gd name="T20" fmla="*/ 45 w 52"/>
                <a:gd name="T21" fmla="*/ 264 h 264"/>
                <a:gd name="T22" fmla="*/ 5 w 52"/>
                <a:gd name="T23" fmla="*/ 264 h 264"/>
                <a:gd name="T24" fmla="*/ 5 w 52"/>
                <a:gd name="T25" fmla="*/ 80 h 264"/>
                <a:gd name="T26" fmla="*/ 45 w 52"/>
                <a:gd name="T27" fmla="*/ 8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264" extrusionOk="0">
                  <a:moveTo>
                    <a:pt x="0" y="27"/>
                  </a:moveTo>
                  <a:cubicBezTo>
                    <a:pt x="0" y="19"/>
                    <a:pt x="3" y="13"/>
                    <a:pt x="7" y="8"/>
                  </a:cubicBezTo>
                  <a:cubicBezTo>
                    <a:pt x="12" y="3"/>
                    <a:pt x="18" y="0"/>
                    <a:pt x="26" y="0"/>
                  </a:cubicBezTo>
                  <a:cubicBezTo>
                    <a:pt x="34" y="0"/>
                    <a:pt x="41" y="3"/>
                    <a:pt x="45" y="8"/>
                  </a:cubicBezTo>
                  <a:cubicBezTo>
                    <a:pt x="50" y="13"/>
                    <a:pt x="52" y="19"/>
                    <a:pt x="52" y="27"/>
                  </a:cubicBezTo>
                  <a:cubicBezTo>
                    <a:pt x="52" y="34"/>
                    <a:pt x="50" y="40"/>
                    <a:pt x="45" y="45"/>
                  </a:cubicBezTo>
                  <a:cubicBezTo>
                    <a:pt x="41" y="50"/>
                    <a:pt x="34" y="52"/>
                    <a:pt x="26" y="52"/>
                  </a:cubicBezTo>
                  <a:cubicBezTo>
                    <a:pt x="18" y="52"/>
                    <a:pt x="12" y="50"/>
                    <a:pt x="7" y="45"/>
                  </a:cubicBezTo>
                  <a:cubicBezTo>
                    <a:pt x="3" y="40"/>
                    <a:pt x="0" y="34"/>
                    <a:pt x="0" y="27"/>
                  </a:cubicBezTo>
                  <a:close/>
                  <a:moveTo>
                    <a:pt x="45" y="80"/>
                  </a:moveTo>
                  <a:cubicBezTo>
                    <a:pt x="45" y="264"/>
                    <a:pt x="45" y="264"/>
                    <a:pt x="45" y="264"/>
                  </a:cubicBezTo>
                  <a:cubicBezTo>
                    <a:pt x="5" y="264"/>
                    <a:pt x="5" y="264"/>
                    <a:pt x="5" y="264"/>
                  </a:cubicBezTo>
                  <a:cubicBezTo>
                    <a:pt x="5" y="80"/>
                    <a:pt x="5" y="80"/>
                    <a:pt x="5" y="80"/>
                  </a:cubicBezTo>
                  <a:lnTo>
                    <a:pt x="45" y="80"/>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26" name="Freeform 15"/>
            <p:cNvSpPr/>
            <p:nvPr userDrawn="1"/>
          </p:nvSpPr>
          <p:spPr bwMode="black">
            <a:xfrm>
              <a:off x="3903" y="1524"/>
              <a:ext cx="288" cy="277"/>
            </a:xfrm>
            <a:custGeom>
              <a:avLst/>
              <a:gdLst>
                <a:gd name="T0" fmla="*/ 174 w 288"/>
                <a:gd name="T1" fmla="*/ 277 h 277"/>
                <a:gd name="T2" fmla="*/ 111 w 288"/>
                <a:gd name="T3" fmla="*/ 277 h 277"/>
                <a:gd name="T4" fmla="*/ 0 w 288"/>
                <a:gd name="T5" fmla="*/ 0 h 277"/>
                <a:gd name="T6" fmla="*/ 62 w 288"/>
                <a:gd name="T7" fmla="*/ 0 h 277"/>
                <a:gd name="T8" fmla="*/ 131 w 288"/>
                <a:gd name="T9" fmla="*/ 181 h 277"/>
                <a:gd name="T10" fmla="*/ 144 w 288"/>
                <a:gd name="T11" fmla="*/ 223 h 277"/>
                <a:gd name="T12" fmla="*/ 158 w 288"/>
                <a:gd name="T13" fmla="*/ 181 h 277"/>
                <a:gd name="T14" fmla="*/ 228 w 288"/>
                <a:gd name="T15" fmla="*/ 0 h 277"/>
                <a:gd name="T16" fmla="*/ 288 w 288"/>
                <a:gd name="T17" fmla="*/ 0 h 277"/>
                <a:gd name="T18" fmla="*/ 174 w 288"/>
                <a:gd name="T1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77" extrusionOk="0">
                  <a:moveTo>
                    <a:pt x="174" y="277"/>
                  </a:moveTo>
                  <a:lnTo>
                    <a:pt x="111" y="277"/>
                  </a:lnTo>
                  <a:lnTo>
                    <a:pt x="0" y="0"/>
                  </a:lnTo>
                  <a:lnTo>
                    <a:pt x="62" y="0"/>
                  </a:lnTo>
                  <a:lnTo>
                    <a:pt x="131" y="181"/>
                  </a:lnTo>
                  <a:lnTo>
                    <a:pt x="144" y="223"/>
                  </a:lnTo>
                  <a:lnTo>
                    <a:pt x="158" y="181"/>
                  </a:lnTo>
                  <a:lnTo>
                    <a:pt x="228" y="0"/>
                  </a:lnTo>
                  <a:lnTo>
                    <a:pt x="288" y="0"/>
                  </a:lnTo>
                  <a:lnTo>
                    <a:pt x="174" y="277"/>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27" name="Freeform 16"/>
            <p:cNvSpPr>
              <a:spLocks noEditPoints="1"/>
            </p:cNvSpPr>
            <p:nvPr userDrawn="1"/>
          </p:nvSpPr>
          <p:spPr bwMode="black">
            <a:xfrm>
              <a:off x="4211" y="1520"/>
              <a:ext cx="273" cy="285"/>
            </a:xfrm>
            <a:custGeom>
              <a:avLst/>
              <a:gdLst>
                <a:gd name="T0" fmla="*/ 178 w 182"/>
                <a:gd name="T1" fmla="*/ 146 h 190"/>
                <a:gd name="T2" fmla="*/ 146 w 182"/>
                <a:gd name="T3" fmla="*/ 178 h 190"/>
                <a:gd name="T4" fmla="*/ 96 w 182"/>
                <a:gd name="T5" fmla="*/ 190 h 190"/>
                <a:gd name="T6" fmla="*/ 54 w 182"/>
                <a:gd name="T7" fmla="*/ 183 h 190"/>
                <a:gd name="T8" fmla="*/ 24 w 182"/>
                <a:gd name="T9" fmla="*/ 163 h 190"/>
                <a:gd name="T10" fmla="*/ 6 w 182"/>
                <a:gd name="T11" fmla="*/ 133 h 190"/>
                <a:gd name="T12" fmla="*/ 0 w 182"/>
                <a:gd name="T13" fmla="*/ 96 h 190"/>
                <a:gd name="T14" fmla="*/ 7 w 182"/>
                <a:gd name="T15" fmla="*/ 59 h 190"/>
                <a:gd name="T16" fmla="*/ 25 w 182"/>
                <a:gd name="T17" fmla="*/ 28 h 190"/>
                <a:gd name="T18" fmla="*/ 55 w 182"/>
                <a:gd name="T19" fmla="*/ 7 h 190"/>
                <a:gd name="T20" fmla="*/ 94 w 182"/>
                <a:gd name="T21" fmla="*/ 0 h 190"/>
                <a:gd name="T22" fmla="*/ 133 w 182"/>
                <a:gd name="T23" fmla="*/ 7 h 190"/>
                <a:gd name="T24" fmla="*/ 161 w 182"/>
                <a:gd name="T25" fmla="*/ 27 h 190"/>
                <a:gd name="T26" fmla="*/ 177 w 182"/>
                <a:gd name="T27" fmla="*/ 56 h 190"/>
                <a:gd name="T28" fmla="*/ 182 w 182"/>
                <a:gd name="T29" fmla="*/ 92 h 190"/>
                <a:gd name="T30" fmla="*/ 182 w 182"/>
                <a:gd name="T31" fmla="*/ 106 h 190"/>
                <a:gd name="T32" fmla="*/ 39 w 182"/>
                <a:gd name="T33" fmla="*/ 106 h 190"/>
                <a:gd name="T34" fmla="*/ 55 w 182"/>
                <a:gd name="T35" fmla="*/ 143 h 190"/>
                <a:gd name="T36" fmla="*/ 95 w 182"/>
                <a:gd name="T37" fmla="*/ 157 h 190"/>
                <a:gd name="T38" fmla="*/ 125 w 182"/>
                <a:gd name="T39" fmla="*/ 149 h 190"/>
                <a:gd name="T40" fmla="*/ 144 w 182"/>
                <a:gd name="T41" fmla="*/ 128 h 190"/>
                <a:gd name="T42" fmla="*/ 178 w 182"/>
                <a:gd name="T43" fmla="*/ 146 h 190"/>
                <a:gd name="T44" fmla="*/ 94 w 182"/>
                <a:gd name="T45" fmla="*/ 32 h 190"/>
                <a:gd name="T46" fmla="*/ 57 w 182"/>
                <a:gd name="T47" fmla="*/ 45 h 190"/>
                <a:gd name="T48" fmla="*/ 39 w 182"/>
                <a:gd name="T49" fmla="*/ 81 h 190"/>
                <a:gd name="T50" fmla="*/ 143 w 182"/>
                <a:gd name="T51" fmla="*/ 81 h 190"/>
                <a:gd name="T52" fmla="*/ 130 w 182"/>
                <a:gd name="T53" fmla="*/ 46 h 190"/>
                <a:gd name="T54" fmla="*/ 94 w 182"/>
                <a:gd name="T55" fmla="*/ 3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90" extrusionOk="0">
                  <a:moveTo>
                    <a:pt x="178" y="146"/>
                  </a:moveTo>
                  <a:cubicBezTo>
                    <a:pt x="170" y="159"/>
                    <a:pt x="159" y="169"/>
                    <a:pt x="146" y="178"/>
                  </a:cubicBezTo>
                  <a:cubicBezTo>
                    <a:pt x="133" y="186"/>
                    <a:pt x="116" y="190"/>
                    <a:pt x="96" y="190"/>
                  </a:cubicBezTo>
                  <a:cubicBezTo>
                    <a:pt x="80" y="190"/>
                    <a:pt x="66" y="188"/>
                    <a:pt x="54" y="183"/>
                  </a:cubicBezTo>
                  <a:cubicBezTo>
                    <a:pt x="42" y="178"/>
                    <a:pt x="32" y="172"/>
                    <a:pt x="24" y="163"/>
                  </a:cubicBezTo>
                  <a:cubicBezTo>
                    <a:pt x="16" y="155"/>
                    <a:pt x="10" y="145"/>
                    <a:pt x="6" y="133"/>
                  </a:cubicBezTo>
                  <a:cubicBezTo>
                    <a:pt x="2" y="122"/>
                    <a:pt x="0" y="109"/>
                    <a:pt x="0" y="96"/>
                  </a:cubicBezTo>
                  <a:cubicBezTo>
                    <a:pt x="0" y="83"/>
                    <a:pt x="2" y="71"/>
                    <a:pt x="7" y="59"/>
                  </a:cubicBezTo>
                  <a:cubicBezTo>
                    <a:pt x="11" y="47"/>
                    <a:pt x="17" y="37"/>
                    <a:pt x="25" y="28"/>
                  </a:cubicBezTo>
                  <a:cubicBezTo>
                    <a:pt x="33" y="19"/>
                    <a:pt x="43" y="12"/>
                    <a:pt x="55" y="7"/>
                  </a:cubicBezTo>
                  <a:cubicBezTo>
                    <a:pt x="66" y="2"/>
                    <a:pt x="80" y="0"/>
                    <a:pt x="94" y="0"/>
                  </a:cubicBezTo>
                  <a:cubicBezTo>
                    <a:pt x="109" y="0"/>
                    <a:pt x="122" y="2"/>
                    <a:pt x="133" y="7"/>
                  </a:cubicBezTo>
                  <a:cubicBezTo>
                    <a:pt x="144" y="12"/>
                    <a:pt x="153" y="19"/>
                    <a:pt x="161" y="27"/>
                  </a:cubicBezTo>
                  <a:cubicBezTo>
                    <a:pt x="168" y="35"/>
                    <a:pt x="173" y="45"/>
                    <a:pt x="177" y="56"/>
                  </a:cubicBezTo>
                  <a:cubicBezTo>
                    <a:pt x="180" y="68"/>
                    <a:pt x="182" y="80"/>
                    <a:pt x="182" y="92"/>
                  </a:cubicBezTo>
                  <a:cubicBezTo>
                    <a:pt x="182" y="106"/>
                    <a:pt x="182" y="106"/>
                    <a:pt x="182" y="106"/>
                  </a:cubicBezTo>
                  <a:cubicBezTo>
                    <a:pt x="39" y="106"/>
                    <a:pt x="39" y="106"/>
                    <a:pt x="39" y="106"/>
                  </a:cubicBezTo>
                  <a:cubicBezTo>
                    <a:pt x="40" y="122"/>
                    <a:pt x="46" y="134"/>
                    <a:pt x="55" y="143"/>
                  </a:cubicBezTo>
                  <a:cubicBezTo>
                    <a:pt x="65" y="152"/>
                    <a:pt x="78" y="157"/>
                    <a:pt x="95" y="157"/>
                  </a:cubicBezTo>
                  <a:cubicBezTo>
                    <a:pt x="107" y="157"/>
                    <a:pt x="117" y="155"/>
                    <a:pt x="125" y="149"/>
                  </a:cubicBezTo>
                  <a:cubicBezTo>
                    <a:pt x="132" y="144"/>
                    <a:pt x="139" y="137"/>
                    <a:pt x="144" y="128"/>
                  </a:cubicBezTo>
                  <a:lnTo>
                    <a:pt x="178" y="146"/>
                  </a:lnTo>
                  <a:close/>
                  <a:moveTo>
                    <a:pt x="94" y="32"/>
                  </a:moveTo>
                  <a:cubicBezTo>
                    <a:pt x="78" y="32"/>
                    <a:pt x="66" y="37"/>
                    <a:pt x="57" y="45"/>
                  </a:cubicBezTo>
                  <a:cubicBezTo>
                    <a:pt x="47" y="54"/>
                    <a:pt x="41" y="66"/>
                    <a:pt x="39" y="81"/>
                  </a:cubicBezTo>
                  <a:cubicBezTo>
                    <a:pt x="143" y="81"/>
                    <a:pt x="143" y="81"/>
                    <a:pt x="143" y="81"/>
                  </a:cubicBezTo>
                  <a:cubicBezTo>
                    <a:pt x="142" y="67"/>
                    <a:pt x="138" y="55"/>
                    <a:pt x="130" y="46"/>
                  </a:cubicBezTo>
                  <a:cubicBezTo>
                    <a:pt x="122" y="37"/>
                    <a:pt x="110" y="32"/>
                    <a:pt x="94" y="32"/>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28" name="Freeform 17"/>
            <p:cNvSpPr/>
            <p:nvPr userDrawn="1"/>
          </p:nvSpPr>
          <p:spPr bwMode="black">
            <a:xfrm>
              <a:off x="4541" y="1521"/>
              <a:ext cx="185" cy="280"/>
            </a:xfrm>
            <a:custGeom>
              <a:avLst/>
              <a:gdLst>
                <a:gd name="T0" fmla="*/ 91 w 123"/>
                <a:gd name="T1" fmla="*/ 0 h 186"/>
                <a:gd name="T2" fmla="*/ 109 w 123"/>
                <a:gd name="T3" fmla="*/ 2 h 186"/>
                <a:gd name="T4" fmla="*/ 123 w 123"/>
                <a:gd name="T5" fmla="*/ 7 h 186"/>
                <a:gd name="T6" fmla="*/ 111 w 123"/>
                <a:gd name="T7" fmla="*/ 43 h 186"/>
                <a:gd name="T8" fmla="*/ 97 w 123"/>
                <a:gd name="T9" fmla="*/ 37 h 186"/>
                <a:gd name="T10" fmla="*/ 80 w 123"/>
                <a:gd name="T11" fmla="*/ 35 h 186"/>
                <a:gd name="T12" fmla="*/ 52 w 123"/>
                <a:gd name="T13" fmla="*/ 49 h 186"/>
                <a:gd name="T14" fmla="*/ 40 w 123"/>
                <a:gd name="T15" fmla="*/ 93 h 186"/>
                <a:gd name="T16" fmla="*/ 40 w 123"/>
                <a:gd name="T17" fmla="*/ 186 h 186"/>
                <a:gd name="T18" fmla="*/ 0 w 123"/>
                <a:gd name="T19" fmla="*/ 186 h 186"/>
                <a:gd name="T20" fmla="*/ 0 w 123"/>
                <a:gd name="T21" fmla="*/ 2 h 186"/>
                <a:gd name="T22" fmla="*/ 40 w 123"/>
                <a:gd name="T23" fmla="*/ 2 h 186"/>
                <a:gd name="T24" fmla="*/ 40 w 123"/>
                <a:gd name="T25" fmla="*/ 46 h 186"/>
                <a:gd name="T26" fmla="*/ 58 w 123"/>
                <a:gd name="T27" fmla="*/ 11 h 186"/>
                <a:gd name="T28" fmla="*/ 91 w 123"/>
                <a:gd name="T2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 h="186" extrusionOk="0">
                  <a:moveTo>
                    <a:pt x="91" y="0"/>
                  </a:moveTo>
                  <a:cubicBezTo>
                    <a:pt x="98" y="0"/>
                    <a:pt x="103" y="0"/>
                    <a:pt x="109" y="2"/>
                  </a:cubicBezTo>
                  <a:cubicBezTo>
                    <a:pt x="114" y="3"/>
                    <a:pt x="118" y="5"/>
                    <a:pt x="123" y="7"/>
                  </a:cubicBezTo>
                  <a:cubicBezTo>
                    <a:pt x="111" y="43"/>
                    <a:pt x="111" y="43"/>
                    <a:pt x="111" y="43"/>
                  </a:cubicBezTo>
                  <a:cubicBezTo>
                    <a:pt x="107" y="40"/>
                    <a:pt x="102" y="38"/>
                    <a:pt x="97" y="37"/>
                  </a:cubicBezTo>
                  <a:cubicBezTo>
                    <a:pt x="92" y="36"/>
                    <a:pt x="86" y="35"/>
                    <a:pt x="80" y="35"/>
                  </a:cubicBezTo>
                  <a:cubicBezTo>
                    <a:pt x="69" y="35"/>
                    <a:pt x="59" y="40"/>
                    <a:pt x="52" y="49"/>
                  </a:cubicBezTo>
                  <a:cubicBezTo>
                    <a:pt x="44" y="59"/>
                    <a:pt x="40" y="73"/>
                    <a:pt x="40" y="93"/>
                  </a:cubicBezTo>
                  <a:cubicBezTo>
                    <a:pt x="40" y="186"/>
                    <a:pt x="40" y="186"/>
                    <a:pt x="40" y="186"/>
                  </a:cubicBezTo>
                  <a:cubicBezTo>
                    <a:pt x="0" y="186"/>
                    <a:pt x="0" y="186"/>
                    <a:pt x="0" y="186"/>
                  </a:cubicBezTo>
                  <a:cubicBezTo>
                    <a:pt x="0" y="2"/>
                    <a:pt x="0" y="2"/>
                    <a:pt x="0" y="2"/>
                  </a:cubicBezTo>
                  <a:cubicBezTo>
                    <a:pt x="40" y="2"/>
                    <a:pt x="40" y="2"/>
                    <a:pt x="40" y="2"/>
                  </a:cubicBezTo>
                  <a:cubicBezTo>
                    <a:pt x="40" y="46"/>
                    <a:pt x="40" y="46"/>
                    <a:pt x="40" y="46"/>
                  </a:cubicBezTo>
                  <a:cubicBezTo>
                    <a:pt x="44" y="31"/>
                    <a:pt x="50" y="19"/>
                    <a:pt x="58" y="11"/>
                  </a:cubicBezTo>
                  <a:cubicBezTo>
                    <a:pt x="67" y="3"/>
                    <a:pt x="77" y="0"/>
                    <a:pt x="91" y="0"/>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29" name="Freeform 18"/>
            <p:cNvSpPr/>
            <p:nvPr userDrawn="1"/>
          </p:nvSpPr>
          <p:spPr bwMode="black">
            <a:xfrm>
              <a:off x="4744" y="1518"/>
              <a:ext cx="248" cy="289"/>
            </a:xfrm>
            <a:custGeom>
              <a:avLst/>
              <a:gdLst>
                <a:gd name="T0" fmla="*/ 0 w 165"/>
                <a:gd name="T1" fmla="*/ 155 h 192"/>
                <a:gd name="T2" fmla="*/ 29 w 165"/>
                <a:gd name="T3" fmla="*/ 128 h 192"/>
                <a:gd name="T4" fmla="*/ 54 w 165"/>
                <a:gd name="T5" fmla="*/ 151 h 192"/>
                <a:gd name="T6" fmla="*/ 90 w 165"/>
                <a:gd name="T7" fmla="*/ 158 h 192"/>
                <a:gd name="T8" fmla="*/ 118 w 165"/>
                <a:gd name="T9" fmla="*/ 150 h 192"/>
                <a:gd name="T10" fmla="*/ 126 w 165"/>
                <a:gd name="T11" fmla="*/ 133 h 192"/>
                <a:gd name="T12" fmla="*/ 121 w 165"/>
                <a:gd name="T13" fmla="*/ 121 h 192"/>
                <a:gd name="T14" fmla="*/ 108 w 165"/>
                <a:gd name="T15" fmla="*/ 115 h 192"/>
                <a:gd name="T16" fmla="*/ 88 w 165"/>
                <a:gd name="T17" fmla="*/ 110 h 192"/>
                <a:gd name="T18" fmla="*/ 64 w 165"/>
                <a:gd name="T19" fmla="*/ 107 h 192"/>
                <a:gd name="T20" fmla="*/ 23 w 165"/>
                <a:gd name="T21" fmla="*/ 92 h 192"/>
                <a:gd name="T22" fmla="*/ 7 w 165"/>
                <a:gd name="T23" fmla="*/ 57 h 192"/>
                <a:gd name="T24" fmla="*/ 26 w 165"/>
                <a:gd name="T25" fmla="*/ 17 h 192"/>
                <a:gd name="T26" fmla="*/ 79 w 165"/>
                <a:gd name="T27" fmla="*/ 0 h 192"/>
                <a:gd name="T28" fmla="*/ 128 w 165"/>
                <a:gd name="T29" fmla="*/ 9 h 192"/>
                <a:gd name="T30" fmla="*/ 165 w 165"/>
                <a:gd name="T31" fmla="*/ 38 h 192"/>
                <a:gd name="T32" fmla="*/ 135 w 165"/>
                <a:gd name="T33" fmla="*/ 64 h 192"/>
                <a:gd name="T34" fmla="*/ 110 w 165"/>
                <a:gd name="T35" fmla="*/ 41 h 192"/>
                <a:gd name="T36" fmla="*/ 77 w 165"/>
                <a:gd name="T37" fmla="*/ 33 h 192"/>
                <a:gd name="T38" fmla="*/ 50 w 165"/>
                <a:gd name="T39" fmla="*/ 41 h 192"/>
                <a:gd name="T40" fmla="*/ 41 w 165"/>
                <a:gd name="T41" fmla="*/ 58 h 192"/>
                <a:gd name="T42" fmla="*/ 56 w 165"/>
                <a:gd name="T43" fmla="*/ 75 h 192"/>
                <a:gd name="T44" fmla="*/ 94 w 165"/>
                <a:gd name="T45" fmla="*/ 82 h 192"/>
                <a:gd name="T46" fmla="*/ 120 w 165"/>
                <a:gd name="T47" fmla="*/ 87 h 192"/>
                <a:gd name="T48" fmla="*/ 141 w 165"/>
                <a:gd name="T49" fmla="*/ 96 h 192"/>
                <a:gd name="T50" fmla="*/ 156 w 165"/>
                <a:gd name="T51" fmla="*/ 110 h 192"/>
                <a:gd name="T52" fmla="*/ 162 w 165"/>
                <a:gd name="T53" fmla="*/ 133 h 192"/>
                <a:gd name="T54" fmla="*/ 142 w 165"/>
                <a:gd name="T55" fmla="*/ 175 h 192"/>
                <a:gd name="T56" fmla="*/ 89 w 165"/>
                <a:gd name="T57" fmla="*/ 192 h 192"/>
                <a:gd name="T58" fmla="*/ 35 w 165"/>
                <a:gd name="T59" fmla="*/ 182 h 192"/>
                <a:gd name="T60" fmla="*/ 0 w 165"/>
                <a:gd name="T61" fmla="*/ 15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5" h="192" extrusionOk="0">
                  <a:moveTo>
                    <a:pt x="0" y="155"/>
                  </a:moveTo>
                  <a:cubicBezTo>
                    <a:pt x="29" y="128"/>
                    <a:pt x="29" y="128"/>
                    <a:pt x="29" y="128"/>
                  </a:cubicBezTo>
                  <a:cubicBezTo>
                    <a:pt x="36" y="138"/>
                    <a:pt x="45" y="146"/>
                    <a:pt x="54" y="151"/>
                  </a:cubicBezTo>
                  <a:cubicBezTo>
                    <a:pt x="64" y="156"/>
                    <a:pt x="76" y="158"/>
                    <a:pt x="90" y="158"/>
                  </a:cubicBezTo>
                  <a:cubicBezTo>
                    <a:pt x="102" y="158"/>
                    <a:pt x="112" y="156"/>
                    <a:pt x="118" y="150"/>
                  </a:cubicBezTo>
                  <a:cubicBezTo>
                    <a:pt x="123" y="145"/>
                    <a:pt x="126" y="139"/>
                    <a:pt x="126" y="133"/>
                  </a:cubicBezTo>
                  <a:cubicBezTo>
                    <a:pt x="126" y="128"/>
                    <a:pt x="125" y="124"/>
                    <a:pt x="121" y="121"/>
                  </a:cubicBezTo>
                  <a:cubicBezTo>
                    <a:pt x="118" y="119"/>
                    <a:pt x="114" y="116"/>
                    <a:pt x="108" y="115"/>
                  </a:cubicBezTo>
                  <a:cubicBezTo>
                    <a:pt x="102" y="113"/>
                    <a:pt x="96" y="112"/>
                    <a:pt x="88" y="110"/>
                  </a:cubicBezTo>
                  <a:cubicBezTo>
                    <a:pt x="81" y="109"/>
                    <a:pt x="73" y="108"/>
                    <a:pt x="64" y="107"/>
                  </a:cubicBezTo>
                  <a:cubicBezTo>
                    <a:pt x="48" y="104"/>
                    <a:pt x="34" y="99"/>
                    <a:pt x="23" y="92"/>
                  </a:cubicBezTo>
                  <a:cubicBezTo>
                    <a:pt x="12" y="85"/>
                    <a:pt x="7" y="74"/>
                    <a:pt x="7" y="57"/>
                  </a:cubicBezTo>
                  <a:cubicBezTo>
                    <a:pt x="7" y="41"/>
                    <a:pt x="13" y="28"/>
                    <a:pt x="26" y="17"/>
                  </a:cubicBezTo>
                  <a:cubicBezTo>
                    <a:pt x="39" y="6"/>
                    <a:pt x="57" y="0"/>
                    <a:pt x="79" y="0"/>
                  </a:cubicBezTo>
                  <a:cubicBezTo>
                    <a:pt x="98" y="0"/>
                    <a:pt x="114" y="3"/>
                    <a:pt x="128" y="9"/>
                  </a:cubicBezTo>
                  <a:cubicBezTo>
                    <a:pt x="142" y="15"/>
                    <a:pt x="154" y="25"/>
                    <a:pt x="165" y="38"/>
                  </a:cubicBezTo>
                  <a:cubicBezTo>
                    <a:pt x="135" y="64"/>
                    <a:pt x="135" y="64"/>
                    <a:pt x="135" y="64"/>
                  </a:cubicBezTo>
                  <a:cubicBezTo>
                    <a:pt x="128" y="54"/>
                    <a:pt x="119" y="46"/>
                    <a:pt x="110" y="41"/>
                  </a:cubicBezTo>
                  <a:cubicBezTo>
                    <a:pt x="101" y="36"/>
                    <a:pt x="90" y="33"/>
                    <a:pt x="77" y="33"/>
                  </a:cubicBezTo>
                  <a:cubicBezTo>
                    <a:pt x="64" y="33"/>
                    <a:pt x="55" y="36"/>
                    <a:pt x="50" y="41"/>
                  </a:cubicBezTo>
                  <a:cubicBezTo>
                    <a:pt x="44" y="46"/>
                    <a:pt x="41" y="51"/>
                    <a:pt x="41" y="58"/>
                  </a:cubicBezTo>
                  <a:cubicBezTo>
                    <a:pt x="41" y="66"/>
                    <a:pt x="46" y="72"/>
                    <a:pt x="56" y="75"/>
                  </a:cubicBezTo>
                  <a:cubicBezTo>
                    <a:pt x="66" y="78"/>
                    <a:pt x="78" y="80"/>
                    <a:pt x="94" y="82"/>
                  </a:cubicBezTo>
                  <a:cubicBezTo>
                    <a:pt x="103" y="84"/>
                    <a:pt x="111" y="85"/>
                    <a:pt x="120" y="87"/>
                  </a:cubicBezTo>
                  <a:cubicBezTo>
                    <a:pt x="128" y="89"/>
                    <a:pt x="135" y="92"/>
                    <a:pt x="141" y="96"/>
                  </a:cubicBezTo>
                  <a:cubicBezTo>
                    <a:pt x="147" y="99"/>
                    <a:pt x="152" y="104"/>
                    <a:pt x="156" y="110"/>
                  </a:cubicBezTo>
                  <a:cubicBezTo>
                    <a:pt x="160" y="116"/>
                    <a:pt x="162" y="124"/>
                    <a:pt x="162" y="133"/>
                  </a:cubicBezTo>
                  <a:cubicBezTo>
                    <a:pt x="162" y="150"/>
                    <a:pt x="155" y="164"/>
                    <a:pt x="142" y="175"/>
                  </a:cubicBezTo>
                  <a:cubicBezTo>
                    <a:pt x="129" y="186"/>
                    <a:pt x="111" y="192"/>
                    <a:pt x="89" y="192"/>
                  </a:cubicBezTo>
                  <a:cubicBezTo>
                    <a:pt x="68" y="192"/>
                    <a:pt x="50" y="188"/>
                    <a:pt x="35" y="182"/>
                  </a:cubicBezTo>
                  <a:cubicBezTo>
                    <a:pt x="21" y="175"/>
                    <a:pt x="9" y="166"/>
                    <a:pt x="0" y="155"/>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30" name="Freeform 19"/>
            <p:cNvSpPr>
              <a:spLocks noEditPoints="1"/>
            </p:cNvSpPr>
            <p:nvPr userDrawn="1"/>
          </p:nvSpPr>
          <p:spPr bwMode="black">
            <a:xfrm>
              <a:off x="5040" y="1404"/>
              <a:ext cx="77" cy="396"/>
            </a:xfrm>
            <a:custGeom>
              <a:avLst/>
              <a:gdLst>
                <a:gd name="T0" fmla="*/ 0 w 51"/>
                <a:gd name="T1" fmla="*/ 27 h 264"/>
                <a:gd name="T2" fmla="*/ 6 w 51"/>
                <a:gd name="T3" fmla="*/ 8 h 264"/>
                <a:gd name="T4" fmla="*/ 25 w 51"/>
                <a:gd name="T5" fmla="*/ 0 h 264"/>
                <a:gd name="T6" fmla="*/ 44 w 51"/>
                <a:gd name="T7" fmla="*/ 8 h 264"/>
                <a:gd name="T8" fmla="*/ 51 w 51"/>
                <a:gd name="T9" fmla="*/ 27 h 264"/>
                <a:gd name="T10" fmla="*/ 44 w 51"/>
                <a:gd name="T11" fmla="*/ 45 h 264"/>
                <a:gd name="T12" fmla="*/ 25 w 51"/>
                <a:gd name="T13" fmla="*/ 52 h 264"/>
                <a:gd name="T14" fmla="*/ 6 w 51"/>
                <a:gd name="T15" fmla="*/ 45 h 264"/>
                <a:gd name="T16" fmla="*/ 0 w 51"/>
                <a:gd name="T17" fmla="*/ 27 h 264"/>
                <a:gd name="T18" fmla="*/ 44 w 51"/>
                <a:gd name="T19" fmla="*/ 80 h 264"/>
                <a:gd name="T20" fmla="*/ 44 w 51"/>
                <a:gd name="T21" fmla="*/ 264 h 264"/>
                <a:gd name="T22" fmla="*/ 4 w 51"/>
                <a:gd name="T23" fmla="*/ 264 h 264"/>
                <a:gd name="T24" fmla="*/ 4 w 51"/>
                <a:gd name="T25" fmla="*/ 80 h 264"/>
                <a:gd name="T26" fmla="*/ 44 w 51"/>
                <a:gd name="T27" fmla="*/ 8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264" extrusionOk="0">
                  <a:moveTo>
                    <a:pt x="0" y="27"/>
                  </a:moveTo>
                  <a:cubicBezTo>
                    <a:pt x="0" y="19"/>
                    <a:pt x="2" y="13"/>
                    <a:pt x="6" y="8"/>
                  </a:cubicBezTo>
                  <a:cubicBezTo>
                    <a:pt x="11" y="3"/>
                    <a:pt x="17" y="0"/>
                    <a:pt x="25" y="0"/>
                  </a:cubicBezTo>
                  <a:cubicBezTo>
                    <a:pt x="34" y="0"/>
                    <a:pt x="40" y="3"/>
                    <a:pt x="44" y="8"/>
                  </a:cubicBezTo>
                  <a:cubicBezTo>
                    <a:pt x="49" y="13"/>
                    <a:pt x="51" y="19"/>
                    <a:pt x="51" y="27"/>
                  </a:cubicBezTo>
                  <a:cubicBezTo>
                    <a:pt x="51" y="34"/>
                    <a:pt x="49" y="40"/>
                    <a:pt x="44" y="45"/>
                  </a:cubicBezTo>
                  <a:cubicBezTo>
                    <a:pt x="40" y="50"/>
                    <a:pt x="34" y="52"/>
                    <a:pt x="25" y="52"/>
                  </a:cubicBezTo>
                  <a:cubicBezTo>
                    <a:pt x="17" y="52"/>
                    <a:pt x="11" y="50"/>
                    <a:pt x="6" y="45"/>
                  </a:cubicBezTo>
                  <a:cubicBezTo>
                    <a:pt x="2" y="40"/>
                    <a:pt x="0" y="34"/>
                    <a:pt x="0" y="27"/>
                  </a:cubicBezTo>
                  <a:close/>
                  <a:moveTo>
                    <a:pt x="44" y="80"/>
                  </a:moveTo>
                  <a:cubicBezTo>
                    <a:pt x="44" y="264"/>
                    <a:pt x="44" y="264"/>
                    <a:pt x="44" y="264"/>
                  </a:cubicBezTo>
                  <a:cubicBezTo>
                    <a:pt x="4" y="264"/>
                    <a:pt x="4" y="264"/>
                    <a:pt x="4" y="264"/>
                  </a:cubicBezTo>
                  <a:cubicBezTo>
                    <a:pt x="4" y="80"/>
                    <a:pt x="4" y="80"/>
                    <a:pt x="4" y="80"/>
                  </a:cubicBezTo>
                  <a:lnTo>
                    <a:pt x="44" y="80"/>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31" name="Freeform 20"/>
            <p:cNvSpPr/>
            <p:nvPr userDrawn="1"/>
          </p:nvSpPr>
          <p:spPr bwMode="black">
            <a:xfrm>
              <a:off x="5159" y="1421"/>
              <a:ext cx="196" cy="384"/>
            </a:xfrm>
            <a:custGeom>
              <a:avLst/>
              <a:gdLst>
                <a:gd name="T0" fmla="*/ 131 w 131"/>
                <a:gd name="T1" fmla="*/ 217 h 256"/>
                <a:gd name="T2" fmla="*/ 131 w 131"/>
                <a:gd name="T3" fmla="*/ 249 h 256"/>
                <a:gd name="T4" fmla="*/ 116 w 131"/>
                <a:gd name="T5" fmla="*/ 254 h 256"/>
                <a:gd name="T6" fmla="*/ 98 w 131"/>
                <a:gd name="T7" fmla="*/ 256 h 256"/>
                <a:gd name="T8" fmla="*/ 55 w 131"/>
                <a:gd name="T9" fmla="*/ 241 h 256"/>
                <a:gd name="T10" fmla="*/ 42 w 131"/>
                <a:gd name="T11" fmla="*/ 194 h 256"/>
                <a:gd name="T12" fmla="*/ 42 w 131"/>
                <a:gd name="T13" fmla="*/ 102 h 256"/>
                <a:gd name="T14" fmla="*/ 0 w 131"/>
                <a:gd name="T15" fmla="*/ 102 h 256"/>
                <a:gd name="T16" fmla="*/ 0 w 131"/>
                <a:gd name="T17" fmla="*/ 69 h 256"/>
                <a:gd name="T18" fmla="*/ 42 w 131"/>
                <a:gd name="T19" fmla="*/ 69 h 256"/>
                <a:gd name="T20" fmla="*/ 42 w 131"/>
                <a:gd name="T21" fmla="*/ 22 h 256"/>
                <a:gd name="T22" fmla="*/ 79 w 131"/>
                <a:gd name="T23" fmla="*/ 0 h 256"/>
                <a:gd name="T24" fmla="*/ 79 w 131"/>
                <a:gd name="T25" fmla="*/ 69 h 256"/>
                <a:gd name="T26" fmla="*/ 131 w 131"/>
                <a:gd name="T27" fmla="*/ 69 h 256"/>
                <a:gd name="T28" fmla="*/ 131 w 131"/>
                <a:gd name="T29" fmla="*/ 102 h 256"/>
                <a:gd name="T30" fmla="*/ 79 w 131"/>
                <a:gd name="T31" fmla="*/ 102 h 256"/>
                <a:gd name="T32" fmla="*/ 79 w 131"/>
                <a:gd name="T33" fmla="*/ 190 h 256"/>
                <a:gd name="T34" fmla="*/ 86 w 131"/>
                <a:gd name="T35" fmla="*/ 215 h 256"/>
                <a:gd name="T36" fmla="*/ 107 w 131"/>
                <a:gd name="T37" fmla="*/ 222 h 256"/>
                <a:gd name="T38" fmla="*/ 119 w 131"/>
                <a:gd name="T39" fmla="*/ 221 h 256"/>
                <a:gd name="T40" fmla="*/ 131 w 131"/>
                <a:gd name="T41" fmla="*/ 21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 h="256" extrusionOk="0">
                  <a:moveTo>
                    <a:pt x="131" y="217"/>
                  </a:moveTo>
                  <a:cubicBezTo>
                    <a:pt x="131" y="249"/>
                    <a:pt x="131" y="249"/>
                    <a:pt x="131" y="249"/>
                  </a:cubicBezTo>
                  <a:cubicBezTo>
                    <a:pt x="126" y="251"/>
                    <a:pt x="121" y="253"/>
                    <a:pt x="116" y="254"/>
                  </a:cubicBezTo>
                  <a:cubicBezTo>
                    <a:pt x="110" y="256"/>
                    <a:pt x="104" y="256"/>
                    <a:pt x="98" y="256"/>
                  </a:cubicBezTo>
                  <a:cubicBezTo>
                    <a:pt x="78" y="256"/>
                    <a:pt x="64" y="251"/>
                    <a:pt x="55" y="241"/>
                  </a:cubicBezTo>
                  <a:cubicBezTo>
                    <a:pt x="46" y="230"/>
                    <a:pt x="42" y="215"/>
                    <a:pt x="42" y="194"/>
                  </a:cubicBezTo>
                  <a:cubicBezTo>
                    <a:pt x="42" y="102"/>
                    <a:pt x="42" y="102"/>
                    <a:pt x="42" y="102"/>
                  </a:cubicBezTo>
                  <a:cubicBezTo>
                    <a:pt x="0" y="102"/>
                    <a:pt x="0" y="102"/>
                    <a:pt x="0" y="102"/>
                  </a:cubicBezTo>
                  <a:cubicBezTo>
                    <a:pt x="0" y="69"/>
                    <a:pt x="0" y="69"/>
                    <a:pt x="0" y="69"/>
                  </a:cubicBezTo>
                  <a:cubicBezTo>
                    <a:pt x="42" y="69"/>
                    <a:pt x="42" y="69"/>
                    <a:pt x="42" y="69"/>
                  </a:cubicBezTo>
                  <a:cubicBezTo>
                    <a:pt x="42" y="22"/>
                    <a:pt x="42" y="22"/>
                    <a:pt x="42" y="22"/>
                  </a:cubicBezTo>
                  <a:cubicBezTo>
                    <a:pt x="79" y="0"/>
                    <a:pt x="79" y="0"/>
                    <a:pt x="79" y="0"/>
                  </a:cubicBezTo>
                  <a:cubicBezTo>
                    <a:pt x="79" y="69"/>
                    <a:pt x="79" y="69"/>
                    <a:pt x="79" y="69"/>
                  </a:cubicBezTo>
                  <a:cubicBezTo>
                    <a:pt x="131" y="69"/>
                    <a:pt x="131" y="69"/>
                    <a:pt x="131" y="69"/>
                  </a:cubicBezTo>
                  <a:cubicBezTo>
                    <a:pt x="131" y="102"/>
                    <a:pt x="131" y="102"/>
                    <a:pt x="131" y="102"/>
                  </a:cubicBezTo>
                  <a:cubicBezTo>
                    <a:pt x="79" y="102"/>
                    <a:pt x="79" y="102"/>
                    <a:pt x="79" y="102"/>
                  </a:cubicBezTo>
                  <a:cubicBezTo>
                    <a:pt x="79" y="190"/>
                    <a:pt x="79" y="190"/>
                    <a:pt x="79" y="190"/>
                  </a:cubicBezTo>
                  <a:cubicBezTo>
                    <a:pt x="79" y="202"/>
                    <a:pt x="82" y="210"/>
                    <a:pt x="86" y="215"/>
                  </a:cubicBezTo>
                  <a:cubicBezTo>
                    <a:pt x="91" y="220"/>
                    <a:pt x="98" y="222"/>
                    <a:pt x="107" y="222"/>
                  </a:cubicBezTo>
                  <a:cubicBezTo>
                    <a:pt x="112" y="222"/>
                    <a:pt x="116" y="222"/>
                    <a:pt x="119" y="221"/>
                  </a:cubicBezTo>
                  <a:cubicBezTo>
                    <a:pt x="123" y="220"/>
                    <a:pt x="127" y="219"/>
                    <a:pt x="131" y="217"/>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32" name="Freeform 21"/>
            <p:cNvSpPr>
              <a:spLocks noEditPoints="1"/>
            </p:cNvSpPr>
            <p:nvPr userDrawn="1"/>
          </p:nvSpPr>
          <p:spPr bwMode="black">
            <a:xfrm>
              <a:off x="5387" y="1388"/>
              <a:ext cx="273" cy="417"/>
            </a:xfrm>
            <a:custGeom>
              <a:avLst/>
              <a:gdLst>
                <a:gd name="T0" fmla="*/ 177 w 182"/>
                <a:gd name="T1" fmla="*/ 234 h 278"/>
                <a:gd name="T2" fmla="*/ 146 w 182"/>
                <a:gd name="T3" fmla="*/ 266 h 278"/>
                <a:gd name="T4" fmla="*/ 95 w 182"/>
                <a:gd name="T5" fmla="*/ 278 h 278"/>
                <a:gd name="T6" fmla="*/ 54 w 182"/>
                <a:gd name="T7" fmla="*/ 271 h 278"/>
                <a:gd name="T8" fmla="*/ 24 w 182"/>
                <a:gd name="T9" fmla="*/ 251 h 278"/>
                <a:gd name="T10" fmla="*/ 6 w 182"/>
                <a:gd name="T11" fmla="*/ 221 h 278"/>
                <a:gd name="T12" fmla="*/ 0 w 182"/>
                <a:gd name="T13" fmla="*/ 184 h 278"/>
                <a:gd name="T14" fmla="*/ 6 w 182"/>
                <a:gd name="T15" fmla="*/ 147 h 278"/>
                <a:gd name="T16" fmla="*/ 25 w 182"/>
                <a:gd name="T17" fmla="*/ 116 h 278"/>
                <a:gd name="T18" fmla="*/ 54 w 182"/>
                <a:gd name="T19" fmla="*/ 95 h 278"/>
                <a:gd name="T20" fmla="*/ 94 w 182"/>
                <a:gd name="T21" fmla="*/ 88 h 278"/>
                <a:gd name="T22" fmla="*/ 133 w 182"/>
                <a:gd name="T23" fmla="*/ 95 h 278"/>
                <a:gd name="T24" fmla="*/ 160 w 182"/>
                <a:gd name="T25" fmla="*/ 115 h 278"/>
                <a:gd name="T26" fmla="*/ 176 w 182"/>
                <a:gd name="T27" fmla="*/ 144 h 278"/>
                <a:gd name="T28" fmla="*/ 182 w 182"/>
                <a:gd name="T29" fmla="*/ 180 h 278"/>
                <a:gd name="T30" fmla="*/ 182 w 182"/>
                <a:gd name="T31" fmla="*/ 194 h 278"/>
                <a:gd name="T32" fmla="*/ 38 w 182"/>
                <a:gd name="T33" fmla="*/ 194 h 278"/>
                <a:gd name="T34" fmla="*/ 55 w 182"/>
                <a:gd name="T35" fmla="*/ 231 h 278"/>
                <a:gd name="T36" fmla="*/ 95 w 182"/>
                <a:gd name="T37" fmla="*/ 245 h 278"/>
                <a:gd name="T38" fmla="*/ 124 w 182"/>
                <a:gd name="T39" fmla="*/ 237 h 278"/>
                <a:gd name="T40" fmla="*/ 144 w 182"/>
                <a:gd name="T41" fmla="*/ 216 h 278"/>
                <a:gd name="T42" fmla="*/ 177 w 182"/>
                <a:gd name="T43" fmla="*/ 234 h 278"/>
                <a:gd name="T44" fmla="*/ 94 w 182"/>
                <a:gd name="T45" fmla="*/ 120 h 278"/>
                <a:gd name="T46" fmla="*/ 56 w 182"/>
                <a:gd name="T47" fmla="*/ 133 h 278"/>
                <a:gd name="T48" fmla="*/ 39 w 182"/>
                <a:gd name="T49" fmla="*/ 169 h 278"/>
                <a:gd name="T50" fmla="*/ 143 w 182"/>
                <a:gd name="T51" fmla="*/ 169 h 278"/>
                <a:gd name="T52" fmla="*/ 130 w 182"/>
                <a:gd name="T53" fmla="*/ 134 h 278"/>
                <a:gd name="T54" fmla="*/ 94 w 182"/>
                <a:gd name="T55" fmla="*/ 120 h 278"/>
                <a:gd name="T56" fmla="*/ 88 w 182"/>
                <a:gd name="T57" fmla="*/ 74 h 278"/>
                <a:gd name="T58" fmla="*/ 73 w 182"/>
                <a:gd name="T59" fmla="*/ 59 h 278"/>
                <a:gd name="T60" fmla="*/ 127 w 182"/>
                <a:gd name="T61" fmla="*/ 0 h 278"/>
                <a:gd name="T62" fmla="*/ 147 w 182"/>
                <a:gd name="T63" fmla="*/ 18 h 278"/>
                <a:gd name="T64" fmla="*/ 88 w 182"/>
                <a:gd name="T65" fmla="*/ 7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2" h="278" extrusionOk="0">
                  <a:moveTo>
                    <a:pt x="177" y="234"/>
                  </a:moveTo>
                  <a:cubicBezTo>
                    <a:pt x="170" y="247"/>
                    <a:pt x="159" y="257"/>
                    <a:pt x="146" y="266"/>
                  </a:cubicBezTo>
                  <a:cubicBezTo>
                    <a:pt x="132" y="274"/>
                    <a:pt x="116" y="278"/>
                    <a:pt x="95" y="278"/>
                  </a:cubicBezTo>
                  <a:cubicBezTo>
                    <a:pt x="79" y="278"/>
                    <a:pt x="66" y="276"/>
                    <a:pt x="54" y="271"/>
                  </a:cubicBezTo>
                  <a:cubicBezTo>
                    <a:pt x="42" y="266"/>
                    <a:pt x="32" y="260"/>
                    <a:pt x="24" y="251"/>
                  </a:cubicBezTo>
                  <a:cubicBezTo>
                    <a:pt x="16" y="243"/>
                    <a:pt x="10" y="233"/>
                    <a:pt x="6" y="221"/>
                  </a:cubicBezTo>
                  <a:cubicBezTo>
                    <a:pt x="2" y="210"/>
                    <a:pt x="0" y="197"/>
                    <a:pt x="0" y="184"/>
                  </a:cubicBezTo>
                  <a:cubicBezTo>
                    <a:pt x="0" y="171"/>
                    <a:pt x="2" y="159"/>
                    <a:pt x="6" y="147"/>
                  </a:cubicBezTo>
                  <a:cubicBezTo>
                    <a:pt x="11" y="135"/>
                    <a:pt x="17" y="125"/>
                    <a:pt x="25" y="116"/>
                  </a:cubicBezTo>
                  <a:cubicBezTo>
                    <a:pt x="33" y="107"/>
                    <a:pt x="43" y="100"/>
                    <a:pt x="54" y="95"/>
                  </a:cubicBezTo>
                  <a:cubicBezTo>
                    <a:pt x="66" y="90"/>
                    <a:pt x="79" y="88"/>
                    <a:pt x="94" y="88"/>
                  </a:cubicBezTo>
                  <a:cubicBezTo>
                    <a:pt x="109" y="88"/>
                    <a:pt x="122" y="90"/>
                    <a:pt x="133" y="95"/>
                  </a:cubicBezTo>
                  <a:cubicBezTo>
                    <a:pt x="144" y="100"/>
                    <a:pt x="153" y="107"/>
                    <a:pt x="160" y="115"/>
                  </a:cubicBezTo>
                  <a:cubicBezTo>
                    <a:pt x="167" y="123"/>
                    <a:pt x="173" y="133"/>
                    <a:pt x="176" y="144"/>
                  </a:cubicBezTo>
                  <a:cubicBezTo>
                    <a:pt x="180" y="156"/>
                    <a:pt x="182" y="168"/>
                    <a:pt x="182" y="180"/>
                  </a:cubicBezTo>
                  <a:cubicBezTo>
                    <a:pt x="182" y="194"/>
                    <a:pt x="182" y="194"/>
                    <a:pt x="182" y="194"/>
                  </a:cubicBezTo>
                  <a:cubicBezTo>
                    <a:pt x="38" y="194"/>
                    <a:pt x="38" y="194"/>
                    <a:pt x="38" y="194"/>
                  </a:cubicBezTo>
                  <a:cubicBezTo>
                    <a:pt x="40" y="210"/>
                    <a:pt x="45" y="222"/>
                    <a:pt x="55" y="231"/>
                  </a:cubicBezTo>
                  <a:cubicBezTo>
                    <a:pt x="64" y="240"/>
                    <a:pt x="77" y="245"/>
                    <a:pt x="95" y="245"/>
                  </a:cubicBezTo>
                  <a:cubicBezTo>
                    <a:pt x="107" y="245"/>
                    <a:pt x="117" y="243"/>
                    <a:pt x="124" y="237"/>
                  </a:cubicBezTo>
                  <a:cubicBezTo>
                    <a:pt x="132" y="232"/>
                    <a:pt x="139" y="225"/>
                    <a:pt x="144" y="216"/>
                  </a:cubicBezTo>
                  <a:lnTo>
                    <a:pt x="177" y="234"/>
                  </a:lnTo>
                  <a:close/>
                  <a:moveTo>
                    <a:pt x="94" y="120"/>
                  </a:moveTo>
                  <a:cubicBezTo>
                    <a:pt x="78" y="120"/>
                    <a:pt x="66" y="125"/>
                    <a:pt x="56" y="133"/>
                  </a:cubicBezTo>
                  <a:cubicBezTo>
                    <a:pt x="47" y="142"/>
                    <a:pt x="41" y="154"/>
                    <a:pt x="39" y="169"/>
                  </a:cubicBezTo>
                  <a:cubicBezTo>
                    <a:pt x="143" y="169"/>
                    <a:pt x="143" y="169"/>
                    <a:pt x="143" y="169"/>
                  </a:cubicBezTo>
                  <a:cubicBezTo>
                    <a:pt x="142" y="155"/>
                    <a:pt x="138" y="143"/>
                    <a:pt x="130" y="134"/>
                  </a:cubicBezTo>
                  <a:cubicBezTo>
                    <a:pt x="122" y="125"/>
                    <a:pt x="110" y="120"/>
                    <a:pt x="94" y="120"/>
                  </a:cubicBezTo>
                  <a:close/>
                  <a:moveTo>
                    <a:pt x="88" y="74"/>
                  </a:moveTo>
                  <a:cubicBezTo>
                    <a:pt x="73" y="59"/>
                    <a:pt x="73" y="59"/>
                    <a:pt x="73" y="59"/>
                  </a:cubicBezTo>
                  <a:cubicBezTo>
                    <a:pt x="127" y="0"/>
                    <a:pt x="127" y="0"/>
                    <a:pt x="127" y="0"/>
                  </a:cubicBezTo>
                  <a:cubicBezTo>
                    <a:pt x="147" y="18"/>
                    <a:pt x="147" y="18"/>
                    <a:pt x="147" y="18"/>
                  </a:cubicBezTo>
                  <a:lnTo>
                    <a:pt x="88" y="74"/>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33" name="Freeform 22"/>
            <p:cNvSpPr/>
            <p:nvPr userDrawn="1"/>
          </p:nvSpPr>
          <p:spPr bwMode="black">
            <a:xfrm>
              <a:off x="2367" y="939"/>
              <a:ext cx="473" cy="360"/>
            </a:xfrm>
            <a:custGeom>
              <a:avLst/>
              <a:gdLst>
                <a:gd name="T0" fmla="*/ 473 w 473"/>
                <a:gd name="T1" fmla="*/ 360 h 360"/>
                <a:gd name="T2" fmla="*/ 473 w 473"/>
                <a:gd name="T3" fmla="*/ 0 h 360"/>
                <a:gd name="T4" fmla="*/ 308 w 473"/>
                <a:gd name="T5" fmla="*/ 0 h 360"/>
                <a:gd name="T6" fmla="*/ 308 w 473"/>
                <a:gd name="T7" fmla="*/ 244 h 360"/>
                <a:gd name="T8" fmla="*/ 184 w 473"/>
                <a:gd name="T9" fmla="*/ 0 h 360"/>
                <a:gd name="T10" fmla="*/ 0 w 473"/>
                <a:gd name="T11" fmla="*/ 0 h 360"/>
                <a:gd name="T12" fmla="*/ 186 w 473"/>
                <a:gd name="T13" fmla="*/ 360 h 360"/>
                <a:gd name="T14" fmla="*/ 473 w 473"/>
                <a:gd name="T15" fmla="*/ 360 h 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3" h="360" extrusionOk="0">
                  <a:moveTo>
                    <a:pt x="473" y="360"/>
                  </a:moveTo>
                  <a:lnTo>
                    <a:pt x="473" y="0"/>
                  </a:lnTo>
                  <a:lnTo>
                    <a:pt x="308" y="0"/>
                  </a:lnTo>
                  <a:lnTo>
                    <a:pt x="308" y="244"/>
                  </a:lnTo>
                  <a:lnTo>
                    <a:pt x="184" y="0"/>
                  </a:lnTo>
                  <a:lnTo>
                    <a:pt x="0" y="0"/>
                  </a:lnTo>
                  <a:lnTo>
                    <a:pt x="186" y="360"/>
                  </a:lnTo>
                  <a:lnTo>
                    <a:pt x="473" y="360"/>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34" name="Rectangle 23"/>
            <p:cNvSpPr>
              <a:spLocks noChangeArrowheads="1"/>
            </p:cNvSpPr>
            <p:nvPr userDrawn="1"/>
          </p:nvSpPr>
          <p:spPr bwMode="black">
            <a:xfrm>
              <a:off x="2131" y="939"/>
              <a:ext cx="173" cy="360"/>
            </a:xfrm>
            <a:prstGeom prst="rect">
              <a:avLst/>
            </a:pr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Page de titre">
    <p:spTree>
      <p:nvGrpSpPr>
        <p:cNvPr id="1" name=""/>
        <p:cNvGrpSpPr/>
        <p:nvPr/>
      </p:nvGrpSpPr>
      <p:grpSpPr bwMode="auto">
        <a:xfrm>
          <a:off x="0" y="0"/>
          <a:ext cx="0" cy="0"/>
          <a:chOff x="0" y="0"/>
          <a:chExt cx="0" cy="0"/>
        </a:xfrm>
      </p:grpSpPr>
      <p:sp>
        <p:nvSpPr>
          <p:cNvPr id="3" name="Content Placeholder 2"/>
          <p:cNvSpPr>
            <a:spLocks noGrp="1"/>
          </p:cNvSpPr>
          <p:nvPr>
            <p:ph idx="1" hasCustomPrompt="1"/>
          </p:nvPr>
        </p:nvSpPr>
        <p:spPr bwMode="auto">
          <a:xfrm>
            <a:off x="840739" y="2957566"/>
            <a:ext cx="11330240" cy="4373399"/>
          </a:xfrm>
        </p:spPr>
        <p:txBody>
          <a:bodyPr/>
          <a:lstStyle>
            <a:lvl1pPr marL="0" indent="0">
              <a:buNone/>
              <a:defRPr sz="9600"/>
            </a:lvl1pPr>
          </a:lstStyle>
          <a:p>
            <a:pPr lvl="0">
              <a:defRPr/>
            </a:pPr>
            <a:r>
              <a:rPr lang="fr-FR"/>
              <a:t>Modifiez le style du titre</a:t>
            </a:r>
            <a:endParaRPr/>
          </a:p>
        </p:txBody>
      </p:sp>
      <p:sp>
        <p:nvSpPr>
          <p:cNvPr id="6" name="Slide Number Placeholder 5"/>
          <p:cNvSpPr>
            <a:spLocks noGrp="1"/>
          </p:cNvSpPr>
          <p:nvPr>
            <p:ph type="sldNum" sz="quarter" idx="12"/>
          </p:nvPr>
        </p:nvSpPr>
        <p:spPr bwMode="auto"/>
        <p:txBody>
          <a:bodyPr/>
          <a:lstStyle/>
          <a:p>
            <a:pPr>
              <a:defRPr/>
            </a:pPr>
            <a:fld id="{935F9AA5-BE22-4C36-8B95-5AA10E261444}" type="slidenum">
              <a:rPr lang="fr-FR"/>
              <a:t>‹N°›</a:t>
            </a:fld>
            <a:endParaRPr lang="fr-FR"/>
          </a:p>
        </p:txBody>
      </p:sp>
      <p:cxnSp>
        <p:nvCxnSpPr>
          <p:cNvPr id="7" name="Connecteur droit 6"/>
          <p:cNvCxnSpPr>
            <a:cxnSpLocks/>
          </p:cNvCxnSpPr>
          <p:nvPr userDrawn="1"/>
        </p:nvCxnSpPr>
        <p:spPr bwMode="auto">
          <a:xfrm flipV="1">
            <a:off x="583324" y="2957568"/>
            <a:ext cx="0" cy="232388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userDrawn="1">
  <p:cSld name="Page de contenu 1">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46735" y="687419"/>
            <a:ext cx="12392174" cy="692497"/>
          </a:xfrm>
        </p:spPr>
        <p:txBody>
          <a:bodyPr/>
          <a:lstStyle>
            <a:lvl1pPr>
              <a:defRPr/>
            </a:lvl1pPr>
          </a:lstStyle>
          <a:p>
            <a:pPr>
              <a:defRPr/>
            </a:pPr>
            <a:r>
              <a:rPr lang="fr-FR"/>
              <a:t>Modifiez le style du titre</a:t>
            </a:r>
            <a:endParaRPr lang="en-US"/>
          </a:p>
        </p:txBody>
      </p:sp>
      <p:sp>
        <p:nvSpPr>
          <p:cNvPr id="3" name="Content Placeholder 2"/>
          <p:cNvSpPr>
            <a:spLocks noGrp="1"/>
          </p:cNvSpPr>
          <p:nvPr>
            <p:ph idx="1"/>
          </p:nvPr>
        </p:nvSpPr>
        <p:spPr bwMode="auto">
          <a:xfrm>
            <a:off x="990601" y="3064847"/>
            <a:ext cx="11887200" cy="997196"/>
          </a:xfrm>
        </p:spPr>
        <p:txBody>
          <a:bodyPr/>
          <a:lstStyle>
            <a:lvl1pPr>
              <a:defRPr sz="2800"/>
            </a:lvl1pPr>
            <a:lvl2pPr>
              <a:defRPr sz="2400"/>
            </a:lvl2pPr>
            <a:lvl3pPr>
              <a:defRPr sz="2000"/>
            </a:lvl3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p:txBody>
      </p:sp>
      <p:sp>
        <p:nvSpPr>
          <p:cNvPr id="5" name="Footer Placeholder 4"/>
          <p:cNvSpPr>
            <a:spLocks noGrp="1"/>
          </p:cNvSpPr>
          <p:nvPr>
            <p:ph type="ftr" sz="quarter" idx="11"/>
          </p:nvPr>
        </p:nvSpPr>
        <p:spPr bwMode="auto">
          <a:xfrm>
            <a:off x="456603" y="8894233"/>
            <a:ext cx="4811316" cy="276999"/>
          </a:xfrm>
          <a:prstGeom prst="rect">
            <a:avLst/>
          </a:prstGeom>
        </p:spPr>
        <p:txBody>
          <a:bodyPr wrap="square" lIns="0" tIns="0" rIns="0" bIns="0">
            <a:spAutoFit/>
          </a:bodyPr>
          <a:lstStyle/>
          <a:p>
            <a:pPr>
              <a:defRPr/>
            </a:pPr>
            <a:endParaRPr lang="fr-FR"/>
          </a:p>
        </p:txBody>
      </p:sp>
      <p:sp>
        <p:nvSpPr>
          <p:cNvPr id="6" name="Slide Number Placeholder 5"/>
          <p:cNvSpPr>
            <a:spLocks noGrp="1"/>
          </p:cNvSpPr>
          <p:nvPr>
            <p:ph type="sldNum" sz="quarter" idx="12"/>
          </p:nvPr>
        </p:nvSpPr>
        <p:spPr bwMode="auto"/>
        <p:txBody>
          <a:bodyPr/>
          <a:lstStyle/>
          <a:p>
            <a:pPr>
              <a:defRPr/>
            </a:pPr>
            <a:fld id="{935F9AA5-BE22-4C36-8B95-5AA10E261444}" type="slidenum">
              <a:rPr lang="fr-FR"/>
              <a:t>‹N°›</a:t>
            </a:fld>
            <a:endParaRPr lang="fr-FR"/>
          </a:p>
        </p:txBody>
      </p:sp>
      <p:cxnSp>
        <p:nvCxnSpPr>
          <p:cNvPr id="8" name="Connecteur droit 7"/>
          <p:cNvCxnSpPr>
            <a:cxnSpLocks/>
          </p:cNvCxnSpPr>
          <p:nvPr userDrawn="1"/>
        </p:nvCxnSpPr>
        <p:spPr bwMode="auto">
          <a:xfrm flipV="1">
            <a:off x="443624" y="341368"/>
            <a:ext cx="0" cy="1387803"/>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Page de contenu avec image">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7469268" y="2561168"/>
            <a:ext cx="6323316" cy="1274195"/>
          </a:xfrm>
        </p:spPr>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p:txBody>
      </p:sp>
      <p:sp>
        <p:nvSpPr>
          <p:cNvPr id="5" name="Footer Placeholder 4"/>
          <p:cNvSpPr>
            <a:spLocks noGrp="1"/>
          </p:cNvSpPr>
          <p:nvPr>
            <p:ph type="ftr" sz="quarter" idx="11"/>
          </p:nvPr>
        </p:nvSpPr>
        <p:spPr bwMode="auto">
          <a:xfrm>
            <a:off x="7469268" y="8183033"/>
            <a:ext cx="4811316" cy="276999"/>
          </a:xfrm>
          <a:prstGeom prst="rect">
            <a:avLst/>
          </a:prstGeom>
        </p:spPr>
        <p:txBody>
          <a:bodyPr wrap="square" lIns="0" tIns="0" rIns="0" bIns="0">
            <a:spAutoFit/>
          </a:bodyPr>
          <a:lstStyle/>
          <a:p>
            <a:pPr>
              <a:defRPr/>
            </a:pPr>
            <a:endParaRPr lang="fr-FR"/>
          </a:p>
        </p:txBody>
      </p:sp>
      <p:sp>
        <p:nvSpPr>
          <p:cNvPr id="6" name="Slide Number Placeholder 5"/>
          <p:cNvSpPr>
            <a:spLocks noGrp="1"/>
          </p:cNvSpPr>
          <p:nvPr>
            <p:ph type="sldNum" sz="quarter" idx="12"/>
          </p:nvPr>
        </p:nvSpPr>
        <p:spPr bwMode="auto"/>
        <p:txBody>
          <a:bodyPr/>
          <a:lstStyle/>
          <a:p>
            <a:pPr>
              <a:defRPr/>
            </a:pPr>
            <a:fld id="{935F9AA5-BE22-4C36-8B95-5AA10E261444}" type="slidenum">
              <a:rPr lang="fr-FR"/>
              <a:t>‹N°›</a:t>
            </a:fld>
            <a:endParaRPr lang="fr-FR"/>
          </a:p>
        </p:txBody>
      </p:sp>
      <p:sp>
        <p:nvSpPr>
          <p:cNvPr id="7" name="Espace réservé pour une image  6"/>
          <p:cNvSpPr>
            <a:spLocks noGrp="1"/>
          </p:cNvSpPr>
          <p:nvPr>
            <p:ph type="pic" sz="quarter" idx="13"/>
          </p:nvPr>
        </p:nvSpPr>
        <p:spPr bwMode="auto">
          <a:xfrm>
            <a:off x="431799" y="2540000"/>
            <a:ext cx="6664325" cy="6604000"/>
          </a:xfrm>
        </p:spPr>
        <p:txBody>
          <a:bodyPr/>
          <a:lstStyle/>
          <a:p>
            <a:pPr>
              <a:defRPr/>
            </a:pPr>
            <a:endParaRPr lang="fr-FR"/>
          </a:p>
        </p:txBody>
      </p:sp>
      <p:sp>
        <p:nvSpPr>
          <p:cNvPr id="9" name="Title 1"/>
          <p:cNvSpPr>
            <a:spLocks noGrp="1"/>
          </p:cNvSpPr>
          <p:nvPr>
            <p:ph type="title"/>
          </p:nvPr>
        </p:nvSpPr>
        <p:spPr bwMode="auto">
          <a:xfrm>
            <a:off x="646735" y="687419"/>
            <a:ext cx="12392174" cy="692497"/>
          </a:xfrm>
        </p:spPr>
        <p:txBody>
          <a:bodyPr/>
          <a:lstStyle>
            <a:lvl1pPr>
              <a:defRPr/>
            </a:lvl1pPr>
          </a:lstStyle>
          <a:p>
            <a:pPr>
              <a:defRPr/>
            </a:pPr>
            <a:r>
              <a:rPr lang="fr-FR"/>
              <a:t>Modifiez le style du titre</a:t>
            </a:r>
            <a:endParaRPr lang="en-US"/>
          </a:p>
        </p:txBody>
      </p:sp>
      <p:cxnSp>
        <p:nvCxnSpPr>
          <p:cNvPr id="10" name="Connecteur droit 9"/>
          <p:cNvCxnSpPr>
            <a:cxnSpLocks/>
          </p:cNvCxnSpPr>
          <p:nvPr userDrawn="1"/>
        </p:nvCxnSpPr>
        <p:spPr bwMode="auto">
          <a:xfrm flipV="1">
            <a:off x="443624" y="341368"/>
            <a:ext cx="0" cy="1387803"/>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userDrawn="1">
  <p:cSld name="Dernière page">
    <p:spTree>
      <p:nvGrpSpPr>
        <p:cNvPr id="1" name=""/>
        <p:cNvGrpSpPr/>
        <p:nvPr/>
      </p:nvGrpSpPr>
      <p:grpSpPr bwMode="auto">
        <a:xfrm>
          <a:off x="0" y="0"/>
          <a:ext cx="0" cy="0"/>
          <a:chOff x="0" y="0"/>
          <a:chExt cx="0" cy="0"/>
        </a:xfrm>
      </p:grpSpPr>
      <p:sp>
        <p:nvSpPr>
          <p:cNvPr id="2" name="Rectangle 1"/>
          <p:cNvSpPr/>
          <p:nvPr userDrawn="1"/>
        </p:nvSpPr>
        <p:spPr bwMode="white">
          <a:xfrm>
            <a:off x="0" y="-50481"/>
            <a:ext cx="14255750" cy="107422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a:noFill/>
              </a:ln>
            </a:endParaRPr>
          </a:p>
        </p:txBody>
      </p:sp>
      <p:grpSp>
        <p:nvGrpSpPr>
          <p:cNvPr id="10" name="Groupe 9"/>
          <p:cNvGrpSpPr/>
          <p:nvPr userDrawn="1"/>
        </p:nvGrpSpPr>
        <p:grpSpPr bwMode="black">
          <a:xfrm>
            <a:off x="4081773" y="1517232"/>
            <a:ext cx="6092203" cy="7613123"/>
            <a:chOff x="5624516" y="-1210470"/>
            <a:chExt cx="463100" cy="578713"/>
          </a:xfrm>
          <a:solidFill>
            <a:schemeClr val="bg1"/>
          </a:solidFill>
        </p:grpSpPr>
        <p:sp>
          <p:nvSpPr>
            <p:cNvPr id="11" name="Freeform 5"/>
            <p:cNvSpPr/>
            <p:nvPr userDrawn="1"/>
          </p:nvSpPr>
          <p:spPr bwMode="black">
            <a:xfrm>
              <a:off x="5624516" y="-883229"/>
              <a:ext cx="463100" cy="251472"/>
            </a:xfrm>
            <a:custGeom>
              <a:avLst/>
              <a:gdLst>
                <a:gd name="T0" fmla="*/ 355 w 472"/>
                <a:gd name="T1" fmla="*/ 19 h 256"/>
                <a:gd name="T2" fmla="*/ 355 w 472"/>
                <a:gd name="T3" fmla="*/ 0 h 256"/>
                <a:gd name="T4" fmla="*/ 472 w 472"/>
                <a:gd name="T5" fmla="*/ 0 h 256"/>
                <a:gd name="T6" fmla="*/ 472 w 472"/>
                <a:gd name="T7" fmla="*/ 19 h 256"/>
                <a:gd name="T8" fmla="*/ 236 w 472"/>
                <a:gd name="T9" fmla="*/ 256 h 256"/>
                <a:gd name="T10" fmla="*/ 0 w 472"/>
                <a:gd name="T11" fmla="*/ 19 h 256"/>
                <a:gd name="T12" fmla="*/ 0 w 472"/>
                <a:gd name="T13" fmla="*/ 0 h 256"/>
                <a:gd name="T14" fmla="*/ 117 w 472"/>
                <a:gd name="T15" fmla="*/ 0 h 256"/>
                <a:gd name="T16" fmla="*/ 117 w 472"/>
                <a:gd name="T17" fmla="*/ 19 h 256"/>
                <a:gd name="T18" fmla="*/ 236 w 472"/>
                <a:gd name="T19" fmla="*/ 144 h 256"/>
                <a:gd name="T20" fmla="*/ 355 w 472"/>
                <a:gd name="T21" fmla="*/ 1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 h="256" extrusionOk="0">
                  <a:moveTo>
                    <a:pt x="355" y="19"/>
                  </a:moveTo>
                  <a:cubicBezTo>
                    <a:pt x="355" y="0"/>
                    <a:pt x="355" y="0"/>
                    <a:pt x="355" y="0"/>
                  </a:cubicBezTo>
                  <a:cubicBezTo>
                    <a:pt x="472" y="0"/>
                    <a:pt x="472" y="0"/>
                    <a:pt x="472" y="0"/>
                  </a:cubicBezTo>
                  <a:cubicBezTo>
                    <a:pt x="472" y="19"/>
                    <a:pt x="472" y="19"/>
                    <a:pt x="472" y="19"/>
                  </a:cubicBezTo>
                  <a:cubicBezTo>
                    <a:pt x="472" y="152"/>
                    <a:pt x="369" y="256"/>
                    <a:pt x="236" y="256"/>
                  </a:cubicBezTo>
                  <a:cubicBezTo>
                    <a:pt x="103" y="256"/>
                    <a:pt x="0" y="152"/>
                    <a:pt x="0" y="19"/>
                  </a:cubicBezTo>
                  <a:cubicBezTo>
                    <a:pt x="0" y="0"/>
                    <a:pt x="0" y="0"/>
                    <a:pt x="0" y="0"/>
                  </a:cubicBezTo>
                  <a:cubicBezTo>
                    <a:pt x="117" y="0"/>
                    <a:pt x="117" y="0"/>
                    <a:pt x="117" y="0"/>
                  </a:cubicBezTo>
                  <a:cubicBezTo>
                    <a:pt x="117" y="19"/>
                    <a:pt x="117" y="19"/>
                    <a:pt x="117" y="19"/>
                  </a:cubicBezTo>
                  <a:cubicBezTo>
                    <a:pt x="117" y="91"/>
                    <a:pt x="167" y="144"/>
                    <a:pt x="236" y="144"/>
                  </a:cubicBezTo>
                  <a:cubicBezTo>
                    <a:pt x="305" y="144"/>
                    <a:pt x="355" y="91"/>
                    <a:pt x="355" y="19"/>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12" name="Freeform 22"/>
            <p:cNvSpPr/>
            <p:nvPr userDrawn="1"/>
          </p:nvSpPr>
          <p:spPr bwMode="black">
            <a:xfrm>
              <a:off x="5778665" y="-1210470"/>
              <a:ext cx="308951" cy="235143"/>
            </a:xfrm>
            <a:custGeom>
              <a:avLst/>
              <a:gdLst>
                <a:gd name="T0" fmla="*/ 473 w 473"/>
                <a:gd name="T1" fmla="*/ 360 h 360"/>
                <a:gd name="T2" fmla="*/ 473 w 473"/>
                <a:gd name="T3" fmla="*/ 0 h 360"/>
                <a:gd name="T4" fmla="*/ 308 w 473"/>
                <a:gd name="T5" fmla="*/ 0 h 360"/>
                <a:gd name="T6" fmla="*/ 308 w 473"/>
                <a:gd name="T7" fmla="*/ 244 h 360"/>
                <a:gd name="T8" fmla="*/ 184 w 473"/>
                <a:gd name="T9" fmla="*/ 0 h 360"/>
                <a:gd name="T10" fmla="*/ 0 w 473"/>
                <a:gd name="T11" fmla="*/ 0 h 360"/>
                <a:gd name="T12" fmla="*/ 186 w 473"/>
                <a:gd name="T13" fmla="*/ 360 h 360"/>
                <a:gd name="T14" fmla="*/ 473 w 473"/>
                <a:gd name="T15" fmla="*/ 360 h 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3" h="360" extrusionOk="0">
                  <a:moveTo>
                    <a:pt x="473" y="360"/>
                  </a:moveTo>
                  <a:lnTo>
                    <a:pt x="473" y="0"/>
                  </a:lnTo>
                  <a:lnTo>
                    <a:pt x="308" y="0"/>
                  </a:lnTo>
                  <a:lnTo>
                    <a:pt x="308" y="244"/>
                  </a:lnTo>
                  <a:lnTo>
                    <a:pt x="184" y="0"/>
                  </a:lnTo>
                  <a:lnTo>
                    <a:pt x="0" y="0"/>
                  </a:lnTo>
                  <a:lnTo>
                    <a:pt x="186" y="360"/>
                  </a:lnTo>
                  <a:lnTo>
                    <a:pt x="473" y="360"/>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13" name="Rectangle 23"/>
            <p:cNvSpPr>
              <a:spLocks noChangeArrowheads="1"/>
            </p:cNvSpPr>
            <p:nvPr userDrawn="1"/>
          </p:nvSpPr>
          <p:spPr bwMode="black">
            <a:xfrm>
              <a:off x="5624516" y="-1210470"/>
              <a:ext cx="112999" cy="235143"/>
            </a:xfrm>
            <a:prstGeom prst="rect">
              <a:avLst/>
            </a:pr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430835" y="522319"/>
            <a:ext cx="12392174" cy="692497"/>
          </a:xfrm>
          <a:prstGeom prst="rect">
            <a:avLst/>
          </a:prstGeom>
        </p:spPr>
        <p:txBody>
          <a:bodyPr vert="horz" wrap="square" lIns="0" tIns="0" rIns="0" bIns="0" rtlCol="0" anchor="ctr">
            <a:spAutoFit/>
          </a:bodyPr>
          <a:lstStyle/>
          <a:p>
            <a:pPr>
              <a:defRPr/>
            </a:pPr>
            <a:r>
              <a:rPr lang="fr-FR"/>
              <a:t>Modifiez le style du titre</a:t>
            </a:r>
            <a:endParaRPr lang="en-US"/>
          </a:p>
        </p:txBody>
      </p:sp>
      <p:sp>
        <p:nvSpPr>
          <p:cNvPr id="3" name="Text Placeholder 2"/>
          <p:cNvSpPr>
            <a:spLocks noGrp="1"/>
          </p:cNvSpPr>
          <p:nvPr>
            <p:ph type="body" idx="1"/>
          </p:nvPr>
        </p:nvSpPr>
        <p:spPr bwMode="auto">
          <a:xfrm>
            <a:off x="430834" y="3064847"/>
            <a:ext cx="13361747" cy="1349087"/>
          </a:xfrm>
          <a:prstGeom prst="rect">
            <a:avLst/>
          </a:prstGeom>
        </p:spPr>
        <p:txBody>
          <a:bodyPr vert="horz" wrap="square" lIns="0" tIns="0" rIns="0" bIns="0" rtlCol="0">
            <a:spAutoFit/>
          </a:bodyPr>
          <a:lstStyle/>
          <a:p>
            <a:pPr lvl="0">
              <a:defRPr/>
            </a:pPr>
            <a:r>
              <a:rPr lang="fr-FR"/>
              <a:t>Cliquez pour modifier les styles du texte du masque</a:t>
            </a:r>
            <a:endParaRPr/>
          </a:p>
          <a:p>
            <a:pPr lvl="1">
              <a:defRPr/>
            </a:pPr>
            <a:r>
              <a:rPr lang="fr-FR"/>
              <a:t>Fdsd</a:t>
            </a:r>
          </a:p>
          <a:p>
            <a:pPr lvl="2">
              <a:defRPr/>
            </a:pPr>
            <a:r>
              <a:rPr lang="fr-FR"/>
              <a:t>Gfgdfgdfg</a:t>
            </a:r>
          </a:p>
          <a:p>
            <a:pPr lvl="3">
              <a:defRPr/>
            </a:pPr>
            <a:r>
              <a:rPr lang="fr-FR"/>
              <a:t>Gfgfdgfdgdfgdf</a:t>
            </a:r>
          </a:p>
        </p:txBody>
      </p:sp>
      <p:sp>
        <p:nvSpPr>
          <p:cNvPr id="6" name="Slide Number Placeholder 5"/>
          <p:cNvSpPr>
            <a:spLocks noGrp="1"/>
          </p:cNvSpPr>
          <p:nvPr>
            <p:ph type="sldNum" sz="quarter" idx="4"/>
          </p:nvPr>
        </p:nvSpPr>
        <p:spPr bwMode="auto">
          <a:xfrm>
            <a:off x="11701105" y="9532779"/>
            <a:ext cx="2091479" cy="430887"/>
          </a:xfrm>
          <a:prstGeom prst="rect">
            <a:avLst/>
          </a:prstGeom>
        </p:spPr>
        <p:txBody>
          <a:bodyPr vert="horz" wrap="square" lIns="0" tIns="0" rIns="0" bIns="0" rtlCol="0" anchor="ctr">
            <a:spAutoFit/>
          </a:bodyPr>
          <a:lstStyle>
            <a:lvl1pPr algn="r">
              <a:defRPr sz="2800">
                <a:solidFill>
                  <a:schemeClr val="tx1"/>
                </a:solidFill>
              </a:defRPr>
            </a:lvl1pPr>
          </a:lstStyle>
          <a:p>
            <a:pPr>
              <a:defRPr/>
            </a:pPr>
            <a:fld id="{935F9AA5-BE22-4C36-8B95-5AA10E261444}" type="slidenum">
              <a:rPr lang="fr-FR"/>
              <a:t>‹N°›</a:t>
            </a:fld>
            <a:endParaRPr lang="fr-FR"/>
          </a:p>
        </p:txBody>
      </p:sp>
      <p:cxnSp>
        <p:nvCxnSpPr>
          <p:cNvPr id="7" name="Connecteur droit 6"/>
          <p:cNvCxnSpPr>
            <a:cxnSpLocks/>
          </p:cNvCxnSpPr>
          <p:nvPr userDrawn="1"/>
        </p:nvCxnSpPr>
        <p:spPr bwMode="auto">
          <a:xfrm>
            <a:off x="435782" y="9418865"/>
            <a:ext cx="1335680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0" name="Group 4"/>
          <p:cNvGrpSpPr>
            <a:grpSpLocks noChangeAspect="1"/>
          </p:cNvGrpSpPr>
          <p:nvPr userDrawn="1"/>
        </p:nvGrpSpPr>
        <p:grpSpPr bwMode="black">
          <a:xfrm>
            <a:off x="430837" y="9680521"/>
            <a:ext cx="2305048" cy="591776"/>
            <a:chOff x="2131" y="919"/>
            <a:chExt cx="3529" cy="906"/>
          </a:xfrm>
          <a:solidFill>
            <a:schemeClr val="tx1"/>
          </a:solidFill>
        </p:grpSpPr>
        <p:sp>
          <p:nvSpPr>
            <p:cNvPr id="51" name="Freeform 5"/>
            <p:cNvSpPr/>
            <p:nvPr userDrawn="1"/>
          </p:nvSpPr>
          <p:spPr bwMode="black">
            <a:xfrm>
              <a:off x="2131" y="1440"/>
              <a:ext cx="709" cy="385"/>
            </a:xfrm>
            <a:custGeom>
              <a:avLst/>
              <a:gdLst>
                <a:gd name="T0" fmla="*/ 355 w 472"/>
                <a:gd name="T1" fmla="*/ 19 h 256"/>
                <a:gd name="T2" fmla="*/ 355 w 472"/>
                <a:gd name="T3" fmla="*/ 0 h 256"/>
                <a:gd name="T4" fmla="*/ 472 w 472"/>
                <a:gd name="T5" fmla="*/ 0 h 256"/>
                <a:gd name="T6" fmla="*/ 472 w 472"/>
                <a:gd name="T7" fmla="*/ 19 h 256"/>
                <a:gd name="T8" fmla="*/ 236 w 472"/>
                <a:gd name="T9" fmla="*/ 256 h 256"/>
                <a:gd name="T10" fmla="*/ 0 w 472"/>
                <a:gd name="T11" fmla="*/ 19 h 256"/>
                <a:gd name="T12" fmla="*/ 0 w 472"/>
                <a:gd name="T13" fmla="*/ 0 h 256"/>
                <a:gd name="T14" fmla="*/ 117 w 472"/>
                <a:gd name="T15" fmla="*/ 0 h 256"/>
                <a:gd name="T16" fmla="*/ 117 w 472"/>
                <a:gd name="T17" fmla="*/ 19 h 256"/>
                <a:gd name="T18" fmla="*/ 236 w 472"/>
                <a:gd name="T19" fmla="*/ 144 h 256"/>
                <a:gd name="T20" fmla="*/ 355 w 472"/>
                <a:gd name="T21" fmla="*/ 1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 h="256" extrusionOk="0">
                  <a:moveTo>
                    <a:pt x="355" y="19"/>
                  </a:moveTo>
                  <a:cubicBezTo>
                    <a:pt x="355" y="0"/>
                    <a:pt x="355" y="0"/>
                    <a:pt x="355" y="0"/>
                  </a:cubicBezTo>
                  <a:cubicBezTo>
                    <a:pt x="472" y="0"/>
                    <a:pt x="472" y="0"/>
                    <a:pt x="472" y="0"/>
                  </a:cubicBezTo>
                  <a:cubicBezTo>
                    <a:pt x="472" y="19"/>
                    <a:pt x="472" y="19"/>
                    <a:pt x="472" y="19"/>
                  </a:cubicBezTo>
                  <a:cubicBezTo>
                    <a:pt x="472" y="152"/>
                    <a:pt x="369" y="256"/>
                    <a:pt x="236" y="256"/>
                  </a:cubicBezTo>
                  <a:cubicBezTo>
                    <a:pt x="103" y="256"/>
                    <a:pt x="0" y="152"/>
                    <a:pt x="0" y="19"/>
                  </a:cubicBezTo>
                  <a:cubicBezTo>
                    <a:pt x="0" y="0"/>
                    <a:pt x="0" y="0"/>
                    <a:pt x="0" y="0"/>
                  </a:cubicBezTo>
                  <a:cubicBezTo>
                    <a:pt x="117" y="0"/>
                    <a:pt x="117" y="0"/>
                    <a:pt x="117" y="0"/>
                  </a:cubicBezTo>
                  <a:cubicBezTo>
                    <a:pt x="117" y="19"/>
                    <a:pt x="117" y="19"/>
                    <a:pt x="117" y="19"/>
                  </a:cubicBezTo>
                  <a:cubicBezTo>
                    <a:pt x="117" y="91"/>
                    <a:pt x="167" y="144"/>
                    <a:pt x="236" y="144"/>
                  </a:cubicBezTo>
                  <a:cubicBezTo>
                    <a:pt x="305" y="144"/>
                    <a:pt x="355" y="91"/>
                    <a:pt x="355" y="19"/>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52" name="Freeform 6"/>
            <p:cNvSpPr/>
            <p:nvPr userDrawn="1"/>
          </p:nvSpPr>
          <p:spPr bwMode="black">
            <a:xfrm>
              <a:off x="3107" y="939"/>
              <a:ext cx="300" cy="359"/>
            </a:xfrm>
            <a:custGeom>
              <a:avLst/>
              <a:gdLst>
                <a:gd name="T0" fmla="*/ 59 w 300"/>
                <a:gd name="T1" fmla="*/ 91 h 359"/>
                <a:gd name="T2" fmla="*/ 59 w 300"/>
                <a:gd name="T3" fmla="*/ 359 h 359"/>
                <a:gd name="T4" fmla="*/ 0 w 300"/>
                <a:gd name="T5" fmla="*/ 359 h 359"/>
                <a:gd name="T6" fmla="*/ 0 w 300"/>
                <a:gd name="T7" fmla="*/ 0 h 359"/>
                <a:gd name="T8" fmla="*/ 72 w 300"/>
                <a:gd name="T9" fmla="*/ 0 h 359"/>
                <a:gd name="T10" fmla="*/ 228 w 300"/>
                <a:gd name="T11" fmla="*/ 262 h 359"/>
                <a:gd name="T12" fmla="*/ 243 w 300"/>
                <a:gd name="T13" fmla="*/ 296 h 359"/>
                <a:gd name="T14" fmla="*/ 242 w 300"/>
                <a:gd name="T15" fmla="*/ 259 h 359"/>
                <a:gd name="T16" fmla="*/ 242 w 300"/>
                <a:gd name="T17" fmla="*/ 0 h 359"/>
                <a:gd name="T18" fmla="*/ 300 w 300"/>
                <a:gd name="T19" fmla="*/ 0 h 359"/>
                <a:gd name="T20" fmla="*/ 300 w 300"/>
                <a:gd name="T21" fmla="*/ 359 h 359"/>
                <a:gd name="T22" fmla="*/ 233 w 300"/>
                <a:gd name="T23" fmla="*/ 359 h 359"/>
                <a:gd name="T24" fmla="*/ 71 w 300"/>
                <a:gd name="T25" fmla="*/ 87 h 359"/>
                <a:gd name="T26" fmla="*/ 56 w 300"/>
                <a:gd name="T27" fmla="*/ 57 h 359"/>
                <a:gd name="T28" fmla="*/ 59 w 300"/>
                <a:gd name="T29" fmla="*/ 9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0" h="359" extrusionOk="0">
                  <a:moveTo>
                    <a:pt x="59" y="91"/>
                  </a:moveTo>
                  <a:lnTo>
                    <a:pt x="59" y="359"/>
                  </a:lnTo>
                  <a:lnTo>
                    <a:pt x="0" y="359"/>
                  </a:lnTo>
                  <a:lnTo>
                    <a:pt x="0" y="0"/>
                  </a:lnTo>
                  <a:lnTo>
                    <a:pt x="72" y="0"/>
                  </a:lnTo>
                  <a:lnTo>
                    <a:pt x="228" y="262"/>
                  </a:lnTo>
                  <a:lnTo>
                    <a:pt x="243" y="296"/>
                  </a:lnTo>
                  <a:lnTo>
                    <a:pt x="242" y="259"/>
                  </a:lnTo>
                  <a:lnTo>
                    <a:pt x="242" y="0"/>
                  </a:lnTo>
                  <a:lnTo>
                    <a:pt x="300" y="0"/>
                  </a:lnTo>
                  <a:lnTo>
                    <a:pt x="300" y="359"/>
                  </a:lnTo>
                  <a:lnTo>
                    <a:pt x="233" y="359"/>
                  </a:lnTo>
                  <a:lnTo>
                    <a:pt x="71" y="87"/>
                  </a:lnTo>
                  <a:lnTo>
                    <a:pt x="56" y="57"/>
                  </a:lnTo>
                  <a:lnTo>
                    <a:pt x="59" y="91"/>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53" name="Freeform 7"/>
            <p:cNvSpPr>
              <a:spLocks noEditPoints="1"/>
            </p:cNvSpPr>
            <p:nvPr userDrawn="1"/>
          </p:nvSpPr>
          <p:spPr bwMode="black">
            <a:xfrm>
              <a:off x="3466" y="1017"/>
              <a:ext cx="297" cy="287"/>
            </a:xfrm>
            <a:custGeom>
              <a:avLst/>
              <a:gdLst>
                <a:gd name="T0" fmla="*/ 57 w 198"/>
                <a:gd name="T1" fmla="*/ 191 h 191"/>
                <a:gd name="T2" fmla="*/ 15 w 198"/>
                <a:gd name="T3" fmla="*/ 178 h 191"/>
                <a:gd name="T4" fmla="*/ 0 w 198"/>
                <a:gd name="T5" fmla="*/ 145 h 191"/>
                <a:gd name="T6" fmla="*/ 6 w 198"/>
                <a:gd name="T7" fmla="*/ 119 h 191"/>
                <a:gd name="T8" fmla="*/ 23 w 198"/>
                <a:gd name="T9" fmla="*/ 103 h 191"/>
                <a:gd name="T10" fmla="*/ 47 w 198"/>
                <a:gd name="T11" fmla="*/ 93 h 191"/>
                <a:gd name="T12" fmla="*/ 84 w 198"/>
                <a:gd name="T13" fmla="*/ 83 h 191"/>
                <a:gd name="T14" fmla="*/ 119 w 198"/>
                <a:gd name="T15" fmla="*/ 73 h 191"/>
                <a:gd name="T16" fmla="*/ 128 w 198"/>
                <a:gd name="T17" fmla="*/ 57 h 191"/>
                <a:gd name="T18" fmla="*/ 120 w 198"/>
                <a:gd name="T19" fmla="*/ 39 h 191"/>
                <a:gd name="T20" fmla="*/ 91 w 198"/>
                <a:gd name="T21" fmla="*/ 32 h 191"/>
                <a:gd name="T22" fmla="*/ 58 w 198"/>
                <a:gd name="T23" fmla="*/ 42 h 191"/>
                <a:gd name="T24" fmla="*/ 40 w 198"/>
                <a:gd name="T25" fmla="*/ 69 h 191"/>
                <a:gd name="T26" fmla="*/ 4 w 198"/>
                <a:gd name="T27" fmla="*/ 58 h 191"/>
                <a:gd name="T28" fmla="*/ 39 w 198"/>
                <a:gd name="T29" fmla="*/ 15 h 191"/>
                <a:gd name="T30" fmla="*/ 92 w 198"/>
                <a:gd name="T31" fmla="*/ 0 h 191"/>
                <a:gd name="T32" fmla="*/ 146 w 198"/>
                <a:gd name="T33" fmla="*/ 17 h 191"/>
                <a:gd name="T34" fmla="*/ 166 w 198"/>
                <a:gd name="T35" fmla="*/ 66 h 191"/>
                <a:gd name="T36" fmla="*/ 166 w 198"/>
                <a:gd name="T37" fmla="*/ 135 h 191"/>
                <a:gd name="T38" fmla="*/ 171 w 198"/>
                <a:gd name="T39" fmla="*/ 155 h 191"/>
                <a:gd name="T40" fmla="*/ 185 w 198"/>
                <a:gd name="T41" fmla="*/ 160 h 191"/>
                <a:gd name="T42" fmla="*/ 192 w 198"/>
                <a:gd name="T43" fmla="*/ 159 h 191"/>
                <a:gd name="T44" fmla="*/ 198 w 198"/>
                <a:gd name="T45" fmla="*/ 157 h 191"/>
                <a:gd name="T46" fmla="*/ 198 w 198"/>
                <a:gd name="T47" fmla="*/ 184 h 191"/>
                <a:gd name="T48" fmla="*/ 186 w 198"/>
                <a:gd name="T49" fmla="*/ 188 h 191"/>
                <a:gd name="T50" fmla="*/ 170 w 198"/>
                <a:gd name="T51" fmla="*/ 190 h 191"/>
                <a:gd name="T52" fmla="*/ 139 w 198"/>
                <a:gd name="T53" fmla="*/ 179 h 191"/>
                <a:gd name="T54" fmla="*/ 129 w 198"/>
                <a:gd name="T55" fmla="*/ 143 h 191"/>
                <a:gd name="T56" fmla="*/ 101 w 198"/>
                <a:gd name="T57" fmla="*/ 178 h 191"/>
                <a:gd name="T58" fmla="*/ 57 w 198"/>
                <a:gd name="T59" fmla="*/ 191 h 191"/>
                <a:gd name="T60" fmla="*/ 72 w 198"/>
                <a:gd name="T61" fmla="*/ 161 h 191"/>
                <a:gd name="T62" fmla="*/ 95 w 198"/>
                <a:gd name="T63" fmla="*/ 156 h 191"/>
                <a:gd name="T64" fmla="*/ 113 w 198"/>
                <a:gd name="T65" fmla="*/ 143 h 191"/>
                <a:gd name="T66" fmla="*/ 125 w 198"/>
                <a:gd name="T67" fmla="*/ 124 h 191"/>
                <a:gd name="T68" fmla="*/ 130 w 198"/>
                <a:gd name="T69" fmla="*/ 101 h 191"/>
                <a:gd name="T70" fmla="*/ 130 w 198"/>
                <a:gd name="T71" fmla="*/ 88 h 191"/>
                <a:gd name="T72" fmla="*/ 116 w 198"/>
                <a:gd name="T73" fmla="*/ 98 h 191"/>
                <a:gd name="T74" fmla="*/ 88 w 198"/>
                <a:gd name="T75" fmla="*/ 105 h 191"/>
                <a:gd name="T76" fmla="*/ 52 w 198"/>
                <a:gd name="T77" fmla="*/ 117 h 191"/>
                <a:gd name="T78" fmla="*/ 40 w 198"/>
                <a:gd name="T79" fmla="*/ 138 h 191"/>
                <a:gd name="T80" fmla="*/ 48 w 198"/>
                <a:gd name="T81" fmla="*/ 155 h 191"/>
                <a:gd name="T82" fmla="*/ 72 w 198"/>
                <a:gd name="T83" fmla="*/ 16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8" h="191" extrusionOk="0">
                  <a:moveTo>
                    <a:pt x="57" y="191"/>
                  </a:moveTo>
                  <a:cubicBezTo>
                    <a:pt x="39" y="191"/>
                    <a:pt x="25" y="187"/>
                    <a:pt x="15" y="178"/>
                  </a:cubicBezTo>
                  <a:cubicBezTo>
                    <a:pt x="5" y="170"/>
                    <a:pt x="0" y="159"/>
                    <a:pt x="0" y="145"/>
                  </a:cubicBezTo>
                  <a:cubicBezTo>
                    <a:pt x="0" y="134"/>
                    <a:pt x="2" y="126"/>
                    <a:pt x="6" y="119"/>
                  </a:cubicBezTo>
                  <a:cubicBezTo>
                    <a:pt x="10" y="113"/>
                    <a:pt x="16" y="107"/>
                    <a:pt x="23" y="103"/>
                  </a:cubicBezTo>
                  <a:cubicBezTo>
                    <a:pt x="29" y="99"/>
                    <a:pt x="37" y="95"/>
                    <a:pt x="47" y="93"/>
                  </a:cubicBezTo>
                  <a:cubicBezTo>
                    <a:pt x="56" y="90"/>
                    <a:pt x="69" y="87"/>
                    <a:pt x="84" y="83"/>
                  </a:cubicBezTo>
                  <a:cubicBezTo>
                    <a:pt x="101" y="80"/>
                    <a:pt x="112" y="76"/>
                    <a:pt x="119" y="73"/>
                  </a:cubicBezTo>
                  <a:cubicBezTo>
                    <a:pt x="125" y="69"/>
                    <a:pt x="128" y="64"/>
                    <a:pt x="128" y="57"/>
                  </a:cubicBezTo>
                  <a:cubicBezTo>
                    <a:pt x="128" y="50"/>
                    <a:pt x="126" y="45"/>
                    <a:pt x="120" y="39"/>
                  </a:cubicBezTo>
                  <a:cubicBezTo>
                    <a:pt x="114" y="34"/>
                    <a:pt x="105" y="32"/>
                    <a:pt x="91" y="32"/>
                  </a:cubicBezTo>
                  <a:cubicBezTo>
                    <a:pt x="77" y="32"/>
                    <a:pt x="67" y="35"/>
                    <a:pt x="58" y="42"/>
                  </a:cubicBezTo>
                  <a:cubicBezTo>
                    <a:pt x="50" y="48"/>
                    <a:pt x="44" y="57"/>
                    <a:pt x="40" y="69"/>
                  </a:cubicBezTo>
                  <a:cubicBezTo>
                    <a:pt x="4" y="58"/>
                    <a:pt x="4" y="58"/>
                    <a:pt x="4" y="58"/>
                  </a:cubicBezTo>
                  <a:cubicBezTo>
                    <a:pt x="11" y="39"/>
                    <a:pt x="23" y="24"/>
                    <a:pt x="39" y="15"/>
                  </a:cubicBezTo>
                  <a:cubicBezTo>
                    <a:pt x="54" y="5"/>
                    <a:pt x="72" y="0"/>
                    <a:pt x="92" y="0"/>
                  </a:cubicBezTo>
                  <a:cubicBezTo>
                    <a:pt x="115" y="0"/>
                    <a:pt x="133" y="6"/>
                    <a:pt x="146" y="17"/>
                  </a:cubicBezTo>
                  <a:cubicBezTo>
                    <a:pt x="160" y="28"/>
                    <a:pt x="166" y="44"/>
                    <a:pt x="166" y="66"/>
                  </a:cubicBezTo>
                  <a:cubicBezTo>
                    <a:pt x="166" y="135"/>
                    <a:pt x="166" y="135"/>
                    <a:pt x="166" y="135"/>
                  </a:cubicBezTo>
                  <a:cubicBezTo>
                    <a:pt x="166" y="145"/>
                    <a:pt x="168" y="151"/>
                    <a:pt x="171" y="155"/>
                  </a:cubicBezTo>
                  <a:cubicBezTo>
                    <a:pt x="174" y="158"/>
                    <a:pt x="179" y="160"/>
                    <a:pt x="185" y="160"/>
                  </a:cubicBezTo>
                  <a:cubicBezTo>
                    <a:pt x="187" y="160"/>
                    <a:pt x="190" y="159"/>
                    <a:pt x="192" y="159"/>
                  </a:cubicBezTo>
                  <a:cubicBezTo>
                    <a:pt x="194" y="159"/>
                    <a:pt x="196" y="158"/>
                    <a:pt x="198" y="157"/>
                  </a:cubicBezTo>
                  <a:cubicBezTo>
                    <a:pt x="198" y="184"/>
                    <a:pt x="198" y="184"/>
                    <a:pt x="198" y="184"/>
                  </a:cubicBezTo>
                  <a:cubicBezTo>
                    <a:pt x="195" y="185"/>
                    <a:pt x="191" y="187"/>
                    <a:pt x="186" y="188"/>
                  </a:cubicBezTo>
                  <a:cubicBezTo>
                    <a:pt x="181" y="190"/>
                    <a:pt x="176" y="190"/>
                    <a:pt x="170" y="190"/>
                  </a:cubicBezTo>
                  <a:cubicBezTo>
                    <a:pt x="156" y="190"/>
                    <a:pt x="145" y="187"/>
                    <a:pt x="139" y="179"/>
                  </a:cubicBezTo>
                  <a:cubicBezTo>
                    <a:pt x="132" y="172"/>
                    <a:pt x="129" y="160"/>
                    <a:pt x="129" y="143"/>
                  </a:cubicBezTo>
                  <a:cubicBezTo>
                    <a:pt x="123" y="158"/>
                    <a:pt x="114" y="170"/>
                    <a:pt x="101" y="178"/>
                  </a:cubicBezTo>
                  <a:cubicBezTo>
                    <a:pt x="88" y="187"/>
                    <a:pt x="74" y="191"/>
                    <a:pt x="57" y="191"/>
                  </a:cubicBezTo>
                  <a:close/>
                  <a:moveTo>
                    <a:pt x="72" y="161"/>
                  </a:moveTo>
                  <a:cubicBezTo>
                    <a:pt x="80" y="161"/>
                    <a:pt x="88" y="159"/>
                    <a:pt x="95" y="156"/>
                  </a:cubicBezTo>
                  <a:cubicBezTo>
                    <a:pt x="102" y="153"/>
                    <a:pt x="108" y="148"/>
                    <a:pt x="113" y="143"/>
                  </a:cubicBezTo>
                  <a:cubicBezTo>
                    <a:pt x="118" y="137"/>
                    <a:pt x="122" y="131"/>
                    <a:pt x="125" y="124"/>
                  </a:cubicBezTo>
                  <a:cubicBezTo>
                    <a:pt x="128" y="116"/>
                    <a:pt x="130" y="109"/>
                    <a:pt x="130" y="101"/>
                  </a:cubicBezTo>
                  <a:cubicBezTo>
                    <a:pt x="130" y="88"/>
                    <a:pt x="130" y="88"/>
                    <a:pt x="130" y="88"/>
                  </a:cubicBezTo>
                  <a:cubicBezTo>
                    <a:pt x="127" y="92"/>
                    <a:pt x="122" y="95"/>
                    <a:pt x="116" y="98"/>
                  </a:cubicBezTo>
                  <a:cubicBezTo>
                    <a:pt x="109" y="100"/>
                    <a:pt x="100" y="103"/>
                    <a:pt x="88" y="105"/>
                  </a:cubicBezTo>
                  <a:cubicBezTo>
                    <a:pt x="72" y="109"/>
                    <a:pt x="60" y="113"/>
                    <a:pt x="52" y="117"/>
                  </a:cubicBezTo>
                  <a:cubicBezTo>
                    <a:pt x="44" y="122"/>
                    <a:pt x="40" y="129"/>
                    <a:pt x="40" y="138"/>
                  </a:cubicBezTo>
                  <a:cubicBezTo>
                    <a:pt x="40" y="145"/>
                    <a:pt x="42" y="151"/>
                    <a:pt x="48" y="155"/>
                  </a:cubicBezTo>
                  <a:cubicBezTo>
                    <a:pt x="54" y="159"/>
                    <a:pt x="62" y="161"/>
                    <a:pt x="72" y="161"/>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54" name="Freeform 8"/>
            <p:cNvSpPr/>
            <p:nvPr userDrawn="1"/>
          </p:nvSpPr>
          <p:spPr bwMode="black">
            <a:xfrm>
              <a:off x="3804" y="1017"/>
              <a:ext cx="259" cy="281"/>
            </a:xfrm>
            <a:custGeom>
              <a:avLst/>
              <a:gdLst>
                <a:gd name="T0" fmla="*/ 0 w 172"/>
                <a:gd name="T1" fmla="*/ 187 h 187"/>
                <a:gd name="T2" fmla="*/ 0 w 172"/>
                <a:gd name="T3" fmla="*/ 4 h 187"/>
                <a:gd name="T4" fmla="*/ 40 w 172"/>
                <a:gd name="T5" fmla="*/ 4 h 187"/>
                <a:gd name="T6" fmla="*/ 40 w 172"/>
                <a:gd name="T7" fmla="*/ 47 h 187"/>
                <a:gd name="T8" fmla="*/ 65 w 172"/>
                <a:gd name="T9" fmla="*/ 12 h 187"/>
                <a:gd name="T10" fmla="*/ 105 w 172"/>
                <a:gd name="T11" fmla="*/ 0 h 187"/>
                <a:gd name="T12" fmla="*/ 154 w 172"/>
                <a:gd name="T13" fmla="*/ 21 h 187"/>
                <a:gd name="T14" fmla="*/ 172 w 172"/>
                <a:gd name="T15" fmla="*/ 75 h 187"/>
                <a:gd name="T16" fmla="*/ 172 w 172"/>
                <a:gd name="T17" fmla="*/ 187 h 187"/>
                <a:gd name="T18" fmla="*/ 132 w 172"/>
                <a:gd name="T19" fmla="*/ 187 h 187"/>
                <a:gd name="T20" fmla="*/ 132 w 172"/>
                <a:gd name="T21" fmla="*/ 85 h 187"/>
                <a:gd name="T22" fmla="*/ 122 w 172"/>
                <a:gd name="T23" fmla="*/ 48 h 187"/>
                <a:gd name="T24" fmla="*/ 88 w 172"/>
                <a:gd name="T25" fmla="*/ 33 h 187"/>
                <a:gd name="T26" fmla="*/ 53 w 172"/>
                <a:gd name="T27" fmla="*/ 50 h 187"/>
                <a:gd name="T28" fmla="*/ 40 w 172"/>
                <a:gd name="T29" fmla="*/ 97 h 187"/>
                <a:gd name="T30" fmla="*/ 40 w 172"/>
                <a:gd name="T31" fmla="*/ 187 h 187"/>
                <a:gd name="T32" fmla="*/ 0 w 172"/>
                <a:gd name="T33"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187" extrusionOk="0">
                  <a:moveTo>
                    <a:pt x="0" y="187"/>
                  </a:moveTo>
                  <a:cubicBezTo>
                    <a:pt x="0" y="4"/>
                    <a:pt x="0" y="4"/>
                    <a:pt x="0" y="4"/>
                  </a:cubicBezTo>
                  <a:cubicBezTo>
                    <a:pt x="40" y="4"/>
                    <a:pt x="40" y="4"/>
                    <a:pt x="40" y="4"/>
                  </a:cubicBezTo>
                  <a:cubicBezTo>
                    <a:pt x="40" y="47"/>
                    <a:pt x="40" y="47"/>
                    <a:pt x="40" y="47"/>
                  </a:cubicBezTo>
                  <a:cubicBezTo>
                    <a:pt x="46" y="32"/>
                    <a:pt x="54" y="20"/>
                    <a:pt x="65" y="12"/>
                  </a:cubicBezTo>
                  <a:cubicBezTo>
                    <a:pt x="77" y="4"/>
                    <a:pt x="90" y="0"/>
                    <a:pt x="105" y="0"/>
                  </a:cubicBezTo>
                  <a:cubicBezTo>
                    <a:pt x="126" y="0"/>
                    <a:pt x="143" y="7"/>
                    <a:pt x="154" y="21"/>
                  </a:cubicBezTo>
                  <a:cubicBezTo>
                    <a:pt x="166" y="35"/>
                    <a:pt x="172" y="53"/>
                    <a:pt x="172" y="75"/>
                  </a:cubicBezTo>
                  <a:cubicBezTo>
                    <a:pt x="172" y="187"/>
                    <a:pt x="172" y="187"/>
                    <a:pt x="172" y="187"/>
                  </a:cubicBezTo>
                  <a:cubicBezTo>
                    <a:pt x="132" y="187"/>
                    <a:pt x="132" y="187"/>
                    <a:pt x="132" y="187"/>
                  </a:cubicBezTo>
                  <a:cubicBezTo>
                    <a:pt x="132" y="85"/>
                    <a:pt x="132" y="85"/>
                    <a:pt x="132" y="85"/>
                  </a:cubicBezTo>
                  <a:cubicBezTo>
                    <a:pt x="132" y="70"/>
                    <a:pt x="129" y="57"/>
                    <a:pt x="122" y="48"/>
                  </a:cubicBezTo>
                  <a:cubicBezTo>
                    <a:pt x="115" y="38"/>
                    <a:pt x="104" y="33"/>
                    <a:pt x="88" y="33"/>
                  </a:cubicBezTo>
                  <a:cubicBezTo>
                    <a:pt x="73" y="33"/>
                    <a:pt x="61" y="39"/>
                    <a:pt x="53" y="50"/>
                  </a:cubicBezTo>
                  <a:cubicBezTo>
                    <a:pt x="44" y="61"/>
                    <a:pt x="40" y="77"/>
                    <a:pt x="40" y="97"/>
                  </a:cubicBezTo>
                  <a:cubicBezTo>
                    <a:pt x="40" y="187"/>
                    <a:pt x="40" y="187"/>
                    <a:pt x="40" y="187"/>
                  </a:cubicBezTo>
                  <a:lnTo>
                    <a:pt x="0" y="187"/>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55" name="Freeform 9"/>
            <p:cNvSpPr/>
            <p:nvPr userDrawn="1"/>
          </p:nvSpPr>
          <p:spPr bwMode="black">
            <a:xfrm>
              <a:off x="4100" y="919"/>
              <a:ext cx="196" cy="385"/>
            </a:xfrm>
            <a:custGeom>
              <a:avLst/>
              <a:gdLst>
                <a:gd name="T0" fmla="*/ 131 w 131"/>
                <a:gd name="T1" fmla="*/ 216 h 256"/>
                <a:gd name="T2" fmla="*/ 131 w 131"/>
                <a:gd name="T3" fmla="*/ 249 h 256"/>
                <a:gd name="T4" fmla="*/ 116 w 131"/>
                <a:gd name="T5" fmla="*/ 254 h 256"/>
                <a:gd name="T6" fmla="*/ 98 w 131"/>
                <a:gd name="T7" fmla="*/ 256 h 256"/>
                <a:gd name="T8" fmla="*/ 55 w 131"/>
                <a:gd name="T9" fmla="*/ 240 h 256"/>
                <a:gd name="T10" fmla="*/ 42 w 131"/>
                <a:gd name="T11" fmla="*/ 194 h 256"/>
                <a:gd name="T12" fmla="*/ 42 w 131"/>
                <a:gd name="T13" fmla="*/ 102 h 256"/>
                <a:gd name="T14" fmla="*/ 0 w 131"/>
                <a:gd name="T15" fmla="*/ 102 h 256"/>
                <a:gd name="T16" fmla="*/ 0 w 131"/>
                <a:gd name="T17" fmla="*/ 69 h 256"/>
                <a:gd name="T18" fmla="*/ 42 w 131"/>
                <a:gd name="T19" fmla="*/ 69 h 256"/>
                <a:gd name="T20" fmla="*/ 42 w 131"/>
                <a:gd name="T21" fmla="*/ 22 h 256"/>
                <a:gd name="T22" fmla="*/ 79 w 131"/>
                <a:gd name="T23" fmla="*/ 0 h 256"/>
                <a:gd name="T24" fmla="*/ 79 w 131"/>
                <a:gd name="T25" fmla="*/ 69 h 256"/>
                <a:gd name="T26" fmla="*/ 131 w 131"/>
                <a:gd name="T27" fmla="*/ 69 h 256"/>
                <a:gd name="T28" fmla="*/ 131 w 131"/>
                <a:gd name="T29" fmla="*/ 102 h 256"/>
                <a:gd name="T30" fmla="*/ 79 w 131"/>
                <a:gd name="T31" fmla="*/ 102 h 256"/>
                <a:gd name="T32" fmla="*/ 79 w 131"/>
                <a:gd name="T33" fmla="*/ 189 h 256"/>
                <a:gd name="T34" fmla="*/ 86 w 131"/>
                <a:gd name="T35" fmla="*/ 214 h 256"/>
                <a:gd name="T36" fmla="*/ 107 w 131"/>
                <a:gd name="T37" fmla="*/ 222 h 256"/>
                <a:gd name="T38" fmla="*/ 120 w 131"/>
                <a:gd name="T39" fmla="*/ 220 h 256"/>
                <a:gd name="T40" fmla="*/ 131 w 131"/>
                <a:gd name="T41" fmla="*/ 21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 h="256" extrusionOk="0">
                  <a:moveTo>
                    <a:pt x="131" y="216"/>
                  </a:moveTo>
                  <a:cubicBezTo>
                    <a:pt x="131" y="249"/>
                    <a:pt x="131" y="249"/>
                    <a:pt x="131" y="249"/>
                  </a:cubicBezTo>
                  <a:cubicBezTo>
                    <a:pt x="126" y="251"/>
                    <a:pt x="121" y="252"/>
                    <a:pt x="116" y="254"/>
                  </a:cubicBezTo>
                  <a:cubicBezTo>
                    <a:pt x="111" y="255"/>
                    <a:pt x="105" y="256"/>
                    <a:pt x="98" y="256"/>
                  </a:cubicBezTo>
                  <a:cubicBezTo>
                    <a:pt x="78" y="256"/>
                    <a:pt x="64" y="251"/>
                    <a:pt x="55" y="240"/>
                  </a:cubicBezTo>
                  <a:cubicBezTo>
                    <a:pt x="46" y="230"/>
                    <a:pt x="42" y="214"/>
                    <a:pt x="42" y="194"/>
                  </a:cubicBezTo>
                  <a:cubicBezTo>
                    <a:pt x="42" y="102"/>
                    <a:pt x="42" y="102"/>
                    <a:pt x="42" y="102"/>
                  </a:cubicBezTo>
                  <a:cubicBezTo>
                    <a:pt x="0" y="102"/>
                    <a:pt x="0" y="102"/>
                    <a:pt x="0" y="102"/>
                  </a:cubicBezTo>
                  <a:cubicBezTo>
                    <a:pt x="0" y="69"/>
                    <a:pt x="0" y="69"/>
                    <a:pt x="0" y="69"/>
                  </a:cubicBezTo>
                  <a:cubicBezTo>
                    <a:pt x="42" y="69"/>
                    <a:pt x="42" y="69"/>
                    <a:pt x="42" y="69"/>
                  </a:cubicBezTo>
                  <a:cubicBezTo>
                    <a:pt x="42" y="22"/>
                    <a:pt x="42" y="22"/>
                    <a:pt x="42" y="22"/>
                  </a:cubicBezTo>
                  <a:cubicBezTo>
                    <a:pt x="79" y="0"/>
                    <a:pt x="79" y="0"/>
                    <a:pt x="79" y="0"/>
                  </a:cubicBezTo>
                  <a:cubicBezTo>
                    <a:pt x="79" y="69"/>
                    <a:pt x="79" y="69"/>
                    <a:pt x="79" y="69"/>
                  </a:cubicBezTo>
                  <a:cubicBezTo>
                    <a:pt x="131" y="69"/>
                    <a:pt x="131" y="69"/>
                    <a:pt x="131" y="69"/>
                  </a:cubicBezTo>
                  <a:cubicBezTo>
                    <a:pt x="131" y="102"/>
                    <a:pt x="131" y="102"/>
                    <a:pt x="131" y="102"/>
                  </a:cubicBezTo>
                  <a:cubicBezTo>
                    <a:pt x="79" y="102"/>
                    <a:pt x="79" y="102"/>
                    <a:pt x="79" y="102"/>
                  </a:cubicBezTo>
                  <a:cubicBezTo>
                    <a:pt x="79" y="189"/>
                    <a:pt x="79" y="189"/>
                    <a:pt x="79" y="189"/>
                  </a:cubicBezTo>
                  <a:cubicBezTo>
                    <a:pt x="79" y="201"/>
                    <a:pt x="82" y="210"/>
                    <a:pt x="86" y="214"/>
                  </a:cubicBezTo>
                  <a:cubicBezTo>
                    <a:pt x="91" y="219"/>
                    <a:pt x="98" y="222"/>
                    <a:pt x="107" y="222"/>
                  </a:cubicBezTo>
                  <a:cubicBezTo>
                    <a:pt x="112" y="222"/>
                    <a:pt x="116" y="221"/>
                    <a:pt x="120" y="220"/>
                  </a:cubicBezTo>
                  <a:cubicBezTo>
                    <a:pt x="123" y="219"/>
                    <a:pt x="127" y="218"/>
                    <a:pt x="131" y="216"/>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56" name="Freeform 10"/>
            <p:cNvSpPr>
              <a:spLocks noEditPoints="1"/>
            </p:cNvSpPr>
            <p:nvPr userDrawn="1"/>
          </p:nvSpPr>
          <p:spPr bwMode="black">
            <a:xfrm>
              <a:off x="4328" y="1017"/>
              <a:ext cx="273" cy="287"/>
            </a:xfrm>
            <a:custGeom>
              <a:avLst/>
              <a:gdLst>
                <a:gd name="T0" fmla="*/ 177 w 182"/>
                <a:gd name="T1" fmla="*/ 147 h 191"/>
                <a:gd name="T2" fmla="*/ 146 w 182"/>
                <a:gd name="T3" fmla="*/ 178 h 191"/>
                <a:gd name="T4" fmla="*/ 95 w 182"/>
                <a:gd name="T5" fmla="*/ 191 h 191"/>
                <a:gd name="T6" fmla="*/ 54 w 182"/>
                <a:gd name="T7" fmla="*/ 184 h 191"/>
                <a:gd name="T8" fmla="*/ 24 w 182"/>
                <a:gd name="T9" fmla="*/ 164 h 191"/>
                <a:gd name="T10" fmla="*/ 6 w 182"/>
                <a:gd name="T11" fmla="*/ 134 h 191"/>
                <a:gd name="T12" fmla="*/ 0 w 182"/>
                <a:gd name="T13" fmla="*/ 97 h 191"/>
                <a:gd name="T14" fmla="*/ 6 w 182"/>
                <a:gd name="T15" fmla="*/ 60 h 191"/>
                <a:gd name="T16" fmla="*/ 25 w 182"/>
                <a:gd name="T17" fmla="*/ 29 h 191"/>
                <a:gd name="T18" fmla="*/ 54 w 182"/>
                <a:gd name="T19" fmla="*/ 8 h 191"/>
                <a:gd name="T20" fmla="*/ 94 w 182"/>
                <a:gd name="T21" fmla="*/ 0 h 191"/>
                <a:gd name="T22" fmla="*/ 133 w 182"/>
                <a:gd name="T23" fmla="*/ 8 h 191"/>
                <a:gd name="T24" fmla="*/ 160 w 182"/>
                <a:gd name="T25" fmla="*/ 28 h 191"/>
                <a:gd name="T26" fmla="*/ 176 w 182"/>
                <a:gd name="T27" fmla="*/ 57 h 191"/>
                <a:gd name="T28" fmla="*/ 182 w 182"/>
                <a:gd name="T29" fmla="*/ 93 h 191"/>
                <a:gd name="T30" fmla="*/ 182 w 182"/>
                <a:gd name="T31" fmla="*/ 106 h 191"/>
                <a:gd name="T32" fmla="*/ 39 w 182"/>
                <a:gd name="T33" fmla="*/ 106 h 191"/>
                <a:gd name="T34" fmla="*/ 55 w 182"/>
                <a:gd name="T35" fmla="*/ 144 h 191"/>
                <a:gd name="T36" fmla="*/ 95 w 182"/>
                <a:gd name="T37" fmla="*/ 158 h 191"/>
                <a:gd name="T38" fmla="*/ 125 w 182"/>
                <a:gd name="T39" fmla="*/ 150 h 191"/>
                <a:gd name="T40" fmla="*/ 144 w 182"/>
                <a:gd name="T41" fmla="*/ 128 h 191"/>
                <a:gd name="T42" fmla="*/ 177 w 182"/>
                <a:gd name="T43" fmla="*/ 147 h 191"/>
                <a:gd name="T44" fmla="*/ 94 w 182"/>
                <a:gd name="T45" fmla="*/ 33 h 191"/>
                <a:gd name="T46" fmla="*/ 56 w 182"/>
                <a:gd name="T47" fmla="*/ 46 h 191"/>
                <a:gd name="T48" fmla="*/ 39 w 182"/>
                <a:gd name="T49" fmla="*/ 82 h 191"/>
                <a:gd name="T50" fmla="*/ 143 w 182"/>
                <a:gd name="T51" fmla="*/ 82 h 191"/>
                <a:gd name="T52" fmla="*/ 130 w 182"/>
                <a:gd name="T53" fmla="*/ 47 h 191"/>
                <a:gd name="T54" fmla="*/ 94 w 182"/>
                <a:gd name="T55" fmla="*/ 3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91" extrusionOk="0">
                  <a:moveTo>
                    <a:pt x="177" y="147"/>
                  </a:moveTo>
                  <a:cubicBezTo>
                    <a:pt x="170" y="159"/>
                    <a:pt x="159" y="170"/>
                    <a:pt x="146" y="178"/>
                  </a:cubicBezTo>
                  <a:cubicBezTo>
                    <a:pt x="132" y="187"/>
                    <a:pt x="116" y="191"/>
                    <a:pt x="95" y="191"/>
                  </a:cubicBezTo>
                  <a:cubicBezTo>
                    <a:pt x="80" y="191"/>
                    <a:pt x="66" y="188"/>
                    <a:pt x="54" y="184"/>
                  </a:cubicBezTo>
                  <a:cubicBezTo>
                    <a:pt x="42" y="179"/>
                    <a:pt x="32" y="172"/>
                    <a:pt x="24" y="164"/>
                  </a:cubicBezTo>
                  <a:cubicBezTo>
                    <a:pt x="16" y="156"/>
                    <a:pt x="10" y="146"/>
                    <a:pt x="6" y="134"/>
                  </a:cubicBezTo>
                  <a:cubicBezTo>
                    <a:pt x="2" y="122"/>
                    <a:pt x="0" y="110"/>
                    <a:pt x="0" y="97"/>
                  </a:cubicBezTo>
                  <a:cubicBezTo>
                    <a:pt x="0" y="84"/>
                    <a:pt x="2" y="71"/>
                    <a:pt x="6" y="60"/>
                  </a:cubicBezTo>
                  <a:cubicBezTo>
                    <a:pt x="11" y="48"/>
                    <a:pt x="17" y="37"/>
                    <a:pt x="25" y="29"/>
                  </a:cubicBezTo>
                  <a:cubicBezTo>
                    <a:pt x="33" y="20"/>
                    <a:pt x="43" y="13"/>
                    <a:pt x="54" y="8"/>
                  </a:cubicBezTo>
                  <a:cubicBezTo>
                    <a:pt x="66" y="3"/>
                    <a:pt x="79" y="0"/>
                    <a:pt x="94" y="0"/>
                  </a:cubicBezTo>
                  <a:cubicBezTo>
                    <a:pt x="109" y="0"/>
                    <a:pt x="122" y="3"/>
                    <a:pt x="133" y="8"/>
                  </a:cubicBezTo>
                  <a:cubicBezTo>
                    <a:pt x="144" y="13"/>
                    <a:pt x="153" y="19"/>
                    <a:pt x="160" y="28"/>
                  </a:cubicBezTo>
                  <a:cubicBezTo>
                    <a:pt x="167" y="36"/>
                    <a:pt x="173" y="46"/>
                    <a:pt x="176" y="57"/>
                  </a:cubicBezTo>
                  <a:cubicBezTo>
                    <a:pt x="180" y="68"/>
                    <a:pt x="182" y="80"/>
                    <a:pt x="182" y="93"/>
                  </a:cubicBezTo>
                  <a:cubicBezTo>
                    <a:pt x="182" y="106"/>
                    <a:pt x="182" y="106"/>
                    <a:pt x="182" y="106"/>
                  </a:cubicBezTo>
                  <a:cubicBezTo>
                    <a:pt x="39" y="106"/>
                    <a:pt x="39" y="106"/>
                    <a:pt x="39" y="106"/>
                  </a:cubicBezTo>
                  <a:cubicBezTo>
                    <a:pt x="40" y="122"/>
                    <a:pt x="46" y="135"/>
                    <a:pt x="55" y="144"/>
                  </a:cubicBezTo>
                  <a:cubicBezTo>
                    <a:pt x="64" y="153"/>
                    <a:pt x="78" y="158"/>
                    <a:pt x="95" y="158"/>
                  </a:cubicBezTo>
                  <a:cubicBezTo>
                    <a:pt x="107" y="158"/>
                    <a:pt x="117" y="155"/>
                    <a:pt x="125" y="150"/>
                  </a:cubicBezTo>
                  <a:cubicBezTo>
                    <a:pt x="132" y="145"/>
                    <a:pt x="139" y="138"/>
                    <a:pt x="144" y="128"/>
                  </a:cubicBezTo>
                  <a:lnTo>
                    <a:pt x="177" y="147"/>
                  </a:lnTo>
                  <a:close/>
                  <a:moveTo>
                    <a:pt x="94" y="33"/>
                  </a:moveTo>
                  <a:cubicBezTo>
                    <a:pt x="78" y="33"/>
                    <a:pt x="66" y="37"/>
                    <a:pt x="56" y="46"/>
                  </a:cubicBezTo>
                  <a:cubicBezTo>
                    <a:pt x="47" y="55"/>
                    <a:pt x="41" y="66"/>
                    <a:pt x="39" y="82"/>
                  </a:cubicBezTo>
                  <a:cubicBezTo>
                    <a:pt x="143" y="82"/>
                    <a:pt x="143" y="82"/>
                    <a:pt x="143" y="82"/>
                  </a:cubicBezTo>
                  <a:cubicBezTo>
                    <a:pt x="142" y="68"/>
                    <a:pt x="138" y="56"/>
                    <a:pt x="130" y="47"/>
                  </a:cubicBezTo>
                  <a:cubicBezTo>
                    <a:pt x="122" y="38"/>
                    <a:pt x="110" y="33"/>
                    <a:pt x="94" y="33"/>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57" name="Freeform 11"/>
            <p:cNvSpPr/>
            <p:nvPr userDrawn="1"/>
          </p:nvSpPr>
          <p:spPr bwMode="black">
            <a:xfrm>
              <a:off x="4637" y="1017"/>
              <a:ext cx="248" cy="287"/>
            </a:xfrm>
            <a:custGeom>
              <a:avLst/>
              <a:gdLst>
                <a:gd name="T0" fmla="*/ 0 w 165"/>
                <a:gd name="T1" fmla="*/ 155 h 191"/>
                <a:gd name="T2" fmla="*/ 28 w 165"/>
                <a:gd name="T3" fmla="*/ 127 h 191"/>
                <a:gd name="T4" fmla="*/ 54 w 165"/>
                <a:gd name="T5" fmla="*/ 150 h 191"/>
                <a:gd name="T6" fmla="*/ 89 w 165"/>
                <a:gd name="T7" fmla="*/ 158 h 191"/>
                <a:gd name="T8" fmla="*/ 117 w 165"/>
                <a:gd name="T9" fmla="*/ 150 h 191"/>
                <a:gd name="T10" fmla="*/ 126 w 165"/>
                <a:gd name="T11" fmla="*/ 132 h 191"/>
                <a:gd name="T12" fmla="*/ 121 w 165"/>
                <a:gd name="T13" fmla="*/ 121 h 191"/>
                <a:gd name="T14" fmla="*/ 108 w 165"/>
                <a:gd name="T15" fmla="*/ 114 h 191"/>
                <a:gd name="T16" fmla="*/ 88 w 165"/>
                <a:gd name="T17" fmla="*/ 110 h 191"/>
                <a:gd name="T18" fmla="*/ 64 w 165"/>
                <a:gd name="T19" fmla="*/ 106 h 191"/>
                <a:gd name="T20" fmla="*/ 23 w 165"/>
                <a:gd name="T21" fmla="*/ 92 h 191"/>
                <a:gd name="T22" fmla="*/ 6 w 165"/>
                <a:gd name="T23" fmla="*/ 57 h 191"/>
                <a:gd name="T24" fmla="*/ 26 w 165"/>
                <a:gd name="T25" fmla="*/ 16 h 191"/>
                <a:gd name="T26" fmla="*/ 79 w 165"/>
                <a:gd name="T27" fmla="*/ 0 h 191"/>
                <a:gd name="T28" fmla="*/ 128 w 165"/>
                <a:gd name="T29" fmla="*/ 9 h 191"/>
                <a:gd name="T30" fmla="*/ 165 w 165"/>
                <a:gd name="T31" fmla="*/ 37 h 191"/>
                <a:gd name="T32" fmla="*/ 134 w 165"/>
                <a:gd name="T33" fmla="*/ 63 h 191"/>
                <a:gd name="T34" fmla="*/ 110 w 165"/>
                <a:gd name="T35" fmla="*/ 41 h 191"/>
                <a:gd name="T36" fmla="*/ 77 w 165"/>
                <a:gd name="T37" fmla="*/ 33 h 191"/>
                <a:gd name="T38" fmla="*/ 50 w 165"/>
                <a:gd name="T39" fmla="*/ 40 h 191"/>
                <a:gd name="T40" fmla="*/ 41 w 165"/>
                <a:gd name="T41" fmla="*/ 57 h 191"/>
                <a:gd name="T42" fmla="*/ 56 w 165"/>
                <a:gd name="T43" fmla="*/ 74 h 191"/>
                <a:gd name="T44" fmla="*/ 94 w 165"/>
                <a:gd name="T45" fmla="*/ 82 h 191"/>
                <a:gd name="T46" fmla="*/ 119 w 165"/>
                <a:gd name="T47" fmla="*/ 87 h 191"/>
                <a:gd name="T48" fmla="*/ 141 w 165"/>
                <a:gd name="T49" fmla="*/ 95 h 191"/>
                <a:gd name="T50" fmla="*/ 156 w 165"/>
                <a:gd name="T51" fmla="*/ 110 h 191"/>
                <a:gd name="T52" fmla="*/ 162 w 165"/>
                <a:gd name="T53" fmla="*/ 132 h 191"/>
                <a:gd name="T54" fmla="*/ 142 w 165"/>
                <a:gd name="T55" fmla="*/ 175 h 191"/>
                <a:gd name="T56" fmla="*/ 88 w 165"/>
                <a:gd name="T57" fmla="*/ 191 h 191"/>
                <a:gd name="T58" fmla="*/ 35 w 165"/>
                <a:gd name="T59" fmla="*/ 181 h 191"/>
                <a:gd name="T60" fmla="*/ 0 w 165"/>
                <a:gd name="T61" fmla="*/ 15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5" h="191" extrusionOk="0">
                  <a:moveTo>
                    <a:pt x="0" y="155"/>
                  </a:moveTo>
                  <a:cubicBezTo>
                    <a:pt x="28" y="127"/>
                    <a:pt x="28" y="127"/>
                    <a:pt x="28" y="127"/>
                  </a:cubicBezTo>
                  <a:cubicBezTo>
                    <a:pt x="36" y="138"/>
                    <a:pt x="44" y="145"/>
                    <a:pt x="54" y="150"/>
                  </a:cubicBezTo>
                  <a:cubicBezTo>
                    <a:pt x="64" y="155"/>
                    <a:pt x="76" y="158"/>
                    <a:pt x="89" y="158"/>
                  </a:cubicBezTo>
                  <a:cubicBezTo>
                    <a:pt x="102" y="158"/>
                    <a:pt x="112" y="155"/>
                    <a:pt x="117" y="150"/>
                  </a:cubicBezTo>
                  <a:cubicBezTo>
                    <a:pt x="123" y="145"/>
                    <a:pt x="126" y="139"/>
                    <a:pt x="126" y="132"/>
                  </a:cubicBezTo>
                  <a:cubicBezTo>
                    <a:pt x="126" y="128"/>
                    <a:pt x="124" y="124"/>
                    <a:pt x="121" y="121"/>
                  </a:cubicBezTo>
                  <a:cubicBezTo>
                    <a:pt x="118" y="118"/>
                    <a:pt x="113" y="116"/>
                    <a:pt x="108" y="114"/>
                  </a:cubicBezTo>
                  <a:cubicBezTo>
                    <a:pt x="102" y="113"/>
                    <a:pt x="95" y="111"/>
                    <a:pt x="88" y="110"/>
                  </a:cubicBezTo>
                  <a:cubicBezTo>
                    <a:pt x="80" y="109"/>
                    <a:pt x="72" y="107"/>
                    <a:pt x="64" y="106"/>
                  </a:cubicBezTo>
                  <a:cubicBezTo>
                    <a:pt x="48" y="104"/>
                    <a:pt x="34" y="99"/>
                    <a:pt x="23" y="92"/>
                  </a:cubicBezTo>
                  <a:cubicBezTo>
                    <a:pt x="12" y="85"/>
                    <a:pt x="6" y="73"/>
                    <a:pt x="6" y="57"/>
                  </a:cubicBezTo>
                  <a:cubicBezTo>
                    <a:pt x="6" y="41"/>
                    <a:pt x="13" y="27"/>
                    <a:pt x="26" y="16"/>
                  </a:cubicBezTo>
                  <a:cubicBezTo>
                    <a:pt x="39" y="5"/>
                    <a:pt x="56" y="0"/>
                    <a:pt x="79" y="0"/>
                  </a:cubicBezTo>
                  <a:cubicBezTo>
                    <a:pt x="98" y="0"/>
                    <a:pt x="114" y="3"/>
                    <a:pt x="128" y="9"/>
                  </a:cubicBezTo>
                  <a:cubicBezTo>
                    <a:pt x="142" y="15"/>
                    <a:pt x="154" y="24"/>
                    <a:pt x="165" y="37"/>
                  </a:cubicBezTo>
                  <a:cubicBezTo>
                    <a:pt x="134" y="63"/>
                    <a:pt x="134" y="63"/>
                    <a:pt x="134" y="63"/>
                  </a:cubicBezTo>
                  <a:cubicBezTo>
                    <a:pt x="127" y="53"/>
                    <a:pt x="119" y="46"/>
                    <a:pt x="110" y="41"/>
                  </a:cubicBezTo>
                  <a:cubicBezTo>
                    <a:pt x="101" y="36"/>
                    <a:pt x="90" y="33"/>
                    <a:pt x="77" y="33"/>
                  </a:cubicBezTo>
                  <a:cubicBezTo>
                    <a:pt x="64" y="33"/>
                    <a:pt x="55" y="35"/>
                    <a:pt x="50" y="40"/>
                  </a:cubicBezTo>
                  <a:cubicBezTo>
                    <a:pt x="44" y="45"/>
                    <a:pt x="41" y="51"/>
                    <a:pt x="41" y="57"/>
                  </a:cubicBezTo>
                  <a:cubicBezTo>
                    <a:pt x="41" y="66"/>
                    <a:pt x="46" y="71"/>
                    <a:pt x="56" y="74"/>
                  </a:cubicBezTo>
                  <a:cubicBezTo>
                    <a:pt x="66" y="77"/>
                    <a:pt x="78" y="80"/>
                    <a:pt x="94" y="82"/>
                  </a:cubicBezTo>
                  <a:cubicBezTo>
                    <a:pt x="103" y="83"/>
                    <a:pt x="111" y="85"/>
                    <a:pt x="119" y="87"/>
                  </a:cubicBezTo>
                  <a:cubicBezTo>
                    <a:pt x="128" y="89"/>
                    <a:pt x="135" y="92"/>
                    <a:pt x="141" y="95"/>
                  </a:cubicBezTo>
                  <a:cubicBezTo>
                    <a:pt x="147" y="99"/>
                    <a:pt x="152" y="104"/>
                    <a:pt x="156" y="110"/>
                  </a:cubicBezTo>
                  <a:cubicBezTo>
                    <a:pt x="160" y="116"/>
                    <a:pt x="162" y="123"/>
                    <a:pt x="162" y="132"/>
                  </a:cubicBezTo>
                  <a:cubicBezTo>
                    <a:pt x="162" y="149"/>
                    <a:pt x="155" y="163"/>
                    <a:pt x="142" y="175"/>
                  </a:cubicBezTo>
                  <a:cubicBezTo>
                    <a:pt x="129" y="186"/>
                    <a:pt x="111" y="191"/>
                    <a:pt x="88" y="191"/>
                  </a:cubicBezTo>
                  <a:cubicBezTo>
                    <a:pt x="68" y="191"/>
                    <a:pt x="50" y="188"/>
                    <a:pt x="35" y="181"/>
                  </a:cubicBezTo>
                  <a:cubicBezTo>
                    <a:pt x="20" y="175"/>
                    <a:pt x="8" y="166"/>
                    <a:pt x="0" y="155"/>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58" name="Freeform 12"/>
            <p:cNvSpPr/>
            <p:nvPr userDrawn="1"/>
          </p:nvSpPr>
          <p:spPr bwMode="black">
            <a:xfrm>
              <a:off x="3104" y="1440"/>
              <a:ext cx="293" cy="365"/>
            </a:xfrm>
            <a:custGeom>
              <a:avLst/>
              <a:gdLst>
                <a:gd name="T0" fmla="*/ 156 w 195"/>
                <a:gd name="T1" fmla="*/ 0 h 243"/>
                <a:gd name="T2" fmla="*/ 195 w 195"/>
                <a:gd name="T3" fmla="*/ 0 h 243"/>
                <a:gd name="T4" fmla="*/ 195 w 195"/>
                <a:gd name="T5" fmla="*/ 140 h 243"/>
                <a:gd name="T6" fmla="*/ 188 w 195"/>
                <a:gd name="T7" fmla="*/ 185 h 243"/>
                <a:gd name="T8" fmla="*/ 168 w 195"/>
                <a:gd name="T9" fmla="*/ 218 h 243"/>
                <a:gd name="T10" fmla="*/ 137 w 195"/>
                <a:gd name="T11" fmla="*/ 237 h 243"/>
                <a:gd name="T12" fmla="*/ 97 w 195"/>
                <a:gd name="T13" fmla="*/ 243 h 243"/>
                <a:gd name="T14" fmla="*/ 25 w 195"/>
                <a:gd name="T15" fmla="*/ 218 h 243"/>
                <a:gd name="T16" fmla="*/ 0 w 195"/>
                <a:gd name="T17" fmla="*/ 140 h 243"/>
                <a:gd name="T18" fmla="*/ 0 w 195"/>
                <a:gd name="T19" fmla="*/ 0 h 243"/>
                <a:gd name="T20" fmla="*/ 40 w 195"/>
                <a:gd name="T21" fmla="*/ 0 h 243"/>
                <a:gd name="T22" fmla="*/ 40 w 195"/>
                <a:gd name="T23" fmla="*/ 137 h 243"/>
                <a:gd name="T24" fmla="*/ 54 w 195"/>
                <a:gd name="T25" fmla="*/ 189 h 243"/>
                <a:gd name="T26" fmla="*/ 97 w 195"/>
                <a:gd name="T27" fmla="*/ 206 h 243"/>
                <a:gd name="T28" fmla="*/ 142 w 195"/>
                <a:gd name="T29" fmla="*/ 189 h 243"/>
                <a:gd name="T30" fmla="*/ 156 w 195"/>
                <a:gd name="T31" fmla="*/ 137 h 243"/>
                <a:gd name="T32" fmla="*/ 156 w 195"/>
                <a:gd name="T3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5" h="243" extrusionOk="0">
                  <a:moveTo>
                    <a:pt x="156" y="0"/>
                  </a:moveTo>
                  <a:cubicBezTo>
                    <a:pt x="195" y="0"/>
                    <a:pt x="195" y="0"/>
                    <a:pt x="195" y="0"/>
                  </a:cubicBezTo>
                  <a:cubicBezTo>
                    <a:pt x="195" y="140"/>
                    <a:pt x="195" y="140"/>
                    <a:pt x="195" y="140"/>
                  </a:cubicBezTo>
                  <a:cubicBezTo>
                    <a:pt x="195" y="157"/>
                    <a:pt x="193" y="172"/>
                    <a:pt x="188" y="185"/>
                  </a:cubicBezTo>
                  <a:cubicBezTo>
                    <a:pt x="184" y="198"/>
                    <a:pt x="177" y="209"/>
                    <a:pt x="168" y="218"/>
                  </a:cubicBezTo>
                  <a:cubicBezTo>
                    <a:pt x="160" y="226"/>
                    <a:pt x="150" y="232"/>
                    <a:pt x="137" y="237"/>
                  </a:cubicBezTo>
                  <a:cubicBezTo>
                    <a:pt x="125" y="241"/>
                    <a:pt x="112" y="243"/>
                    <a:pt x="97" y="243"/>
                  </a:cubicBezTo>
                  <a:cubicBezTo>
                    <a:pt x="66" y="243"/>
                    <a:pt x="42" y="235"/>
                    <a:pt x="25" y="218"/>
                  </a:cubicBezTo>
                  <a:cubicBezTo>
                    <a:pt x="9" y="201"/>
                    <a:pt x="0" y="175"/>
                    <a:pt x="0" y="140"/>
                  </a:cubicBezTo>
                  <a:cubicBezTo>
                    <a:pt x="0" y="0"/>
                    <a:pt x="0" y="0"/>
                    <a:pt x="0" y="0"/>
                  </a:cubicBezTo>
                  <a:cubicBezTo>
                    <a:pt x="40" y="0"/>
                    <a:pt x="40" y="0"/>
                    <a:pt x="40" y="0"/>
                  </a:cubicBezTo>
                  <a:cubicBezTo>
                    <a:pt x="40" y="137"/>
                    <a:pt x="40" y="137"/>
                    <a:pt x="40" y="137"/>
                  </a:cubicBezTo>
                  <a:cubicBezTo>
                    <a:pt x="40" y="160"/>
                    <a:pt x="45" y="177"/>
                    <a:pt x="54" y="189"/>
                  </a:cubicBezTo>
                  <a:cubicBezTo>
                    <a:pt x="63" y="200"/>
                    <a:pt x="78" y="206"/>
                    <a:pt x="97" y="206"/>
                  </a:cubicBezTo>
                  <a:cubicBezTo>
                    <a:pt x="118" y="206"/>
                    <a:pt x="133" y="200"/>
                    <a:pt x="142" y="189"/>
                  </a:cubicBezTo>
                  <a:cubicBezTo>
                    <a:pt x="151" y="177"/>
                    <a:pt x="156" y="160"/>
                    <a:pt x="156" y="137"/>
                  </a:cubicBezTo>
                  <a:lnTo>
                    <a:pt x="156" y="0"/>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59" name="Freeform 13"/>
            <p:cNvSpPr/>
            <p:nvPr userDrawn="1"/>
          </p:nvSpPr>
          <p:spPr bwMode="black">
            <a:xfrm>
              <a:off x="3469" y="1520"/>
              <a:ext cx="258" cy="281"/>
            </a:xfrm>
            <a:custGeom>
              <a:avLst/>
              <a:gdLst>
                <a:gd name="T0" fmla="*/ 0 w 172"/>
                <a:gd name="T1" fmla="*/ 187 h 187"/>
                <a:gd name="T2" fmla="*/ 0 w 172"/>
                <a:gd name="T3" fmla="*/ 3 h 187"/>
                <a:gd name="T4" fmla="*/ 40 w 172"/>
                <a:gd name="T5" fmla="*/ 3 h 187"/>
                <a:gd name="T6" fmla="*/ 40 w 172"/>
                <a:gd name="T7" fmla="*/ 47 h 187"/>
                <a:gd name="T8" fmla="*/ 66 w 172"/>
                <a:gd name="T9" fmla="*/ 11 h 187"/>
                <a:gd name="T10" fmla="*/ 105 w 172"/>
                <a:gd name="T11" fmla="*/ 0 h 187"/>
                <a:gd name="T12" fmla="*/ 155 w 172"/>
                <a:gd name="T13" fmla="*/ 20 h 187"/>
                <a:gd name="T14" fmla="*/ 172 w 172"/>
                <a:gd name="T15" fmla="*/ 75 h 187"/>
                <a:gd name="T16" fmla="*/ 172 w 172"/>
                <a:gd name="T17" fmla="*/ 187 h 187"/>
                <a:gd name="T18" fmla="*/ 132 w 172"/>
                <a:gd name="T19" fmla="*/ 187 h 187"/>
                <a:gd name="T20" fmla="*/ 132 w 172"/>
                <a:gd name="T21" fmla="*/ 85 h 187"/>
                <a:gd name="T22" fmla="*/ 122 w 172"/>
                <a:gd name="T23" fmla="*/ 47 h 187"/>
                <a:gd name="T24" fmla="*/ 88 w 172"/>
                <a:gd name="T25" fmla="*/ 33 h 187"/>
                <a:gd name="T26" fmla="*/ 53 w 172"/>
                <a:gd name="T27" fmla="*/ 49 h 187"/>
                <a:gd name="T28" fmla="*/ 40 w 172"/>
                <a:gd name="T29" fmla="*/ 96 h 187"/>
                <a:gd name="T30" fmla="*/ 40 w 172"/>
                <a:gd name="T31" fmla="*/ 187 h 187"/>
                <a:gd name="T32" fmla="*/ 0 w 172"/>
                <a:gd name="T33"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187" extrusionOk="0">
                  <a:moveTo>
                    <a:pt x="0" y="187"/>
                  </a:moveTo>
                  <a:cubicBezTo>
                    <a:pt x="0" y="3"/>
                    <a:pt x="0" y="3"/>
                    <a:pt x="0" y="3"/>
                  </a:cubicBezTo>
                  <a:cubicBezTo>
                    <a:pt x="40" y="3"/>
                    <a:pt x="40" y="3"/>
                    <a:pt x="40" y="3"/>
                  </a:cubicBezTo>
                  <a:cubicBezTo>
                    <a:pt x="40" y="47"/>
                    <a:pt x="40" y="47"/>
                    <a:pt x="40" y="47"/>
                  </a:cubicBezTo>
                  <a:cubicBezTo>
                    <a:pt x="46" y="31"/>
                    <a:pt x="55" y="19"/>
                    <a:pt x="66" y="11"/>
                  </a:cubicBezTo>
                  <a:cubicBezTo>
                    <a:pt x="77" y="4"/>
                    <a:pt x="90" y="0"/>
                    <a:pt x="105" y="0"/>
                  </a:cubicBezTo>
                  <a:cubicBezTo>
                    <a:pt x="126" y="0"/>
                    <a:pt x="143" y="7"/>
                    <a:pt x="155" y="20"/>
                  </a:cubicBezTo>
                  <a:cubicBezTo>
                    <a:pt x="166" y="34"/>
                    <a:pt x="172" y="52"/>
                    <a:pt x="172" y="75"/>
                  </a:cubicBezTo>
                  <a:cubicBezTo>
                    <a:pt x="172" y="187"/>
                    <a:pt x="172" y="187"/>
                    <a:pt x="172" y="187"/>
                  </a:cubicBezTo>
                  <a:cubicBezTo>
                    <a:pt x="132" y="187"/>
                    <a:pt x="132" y="187"/>
                    <a:pt x="132" y="187"/>
                  </a:cubicBezTo>
                  <a:cubicBezTo>
                    <a:pt x="132" y="85"/>
                    <a:pt x="132" y="85"/>
                    <a:pt x="132" y="85"/>
                  </a:cubicBezTo>
                  <a:cubicBezTo>
                    <a:pt x="132" y="69"/>
                    <a:pt x="129" y="56"/>
                    <a:pt x="122" y="47"/>
                  </a:cubicBezTo>
                  <a:cubicBezTo>
                    <a:pt x="116" y="37"/>
                    <a:pt x="104" y="33"/>
                    <a:pt x="88" y="33"/>
                  </a:cubicBezTo>
                  <a:cubicBezTo>
                    <a:pt x="73" y="33"/>
                    <a:pt x="62" y="38"/>
                    <a:pt x="53" y="49"/>
                  </a:cubicBezTo>
                  <a:cubicBezTo>
                    <a:pt x="44" y="61"/>
                    <a:pt x="40" y="76"/>
                    <a:pt x="40" y="96"/>
                  </a:cubicBezTo>
                  <a:cubicBezTo>
                    <a:pt x="40" y="187"/>
                    <a:pt x="40" y="187"/>
                    <a:pt x="40" y="187"/>
                  </a:cubicBezTo>
                  <a:lnTo>
                    <a:pt x="0" y="187"/>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60" name="Freeform 14"/>
            <p:cNvSpPr>
              <a:spLocks noEditPoints="1"/>
            </p:cNvSpPr>
            <p:nvPr userDrawn="1"/>
          </p:nvSpPr>
          <p:spPr bwMode="black">
            <a:xfrm>
              <a:off x="3792" y="1404"/>
              <a:ext cx="78" cy="396"/>
            </a:xfrm>
            <a:custGeom>
              <a:avLst/>
              <a:gdLst>
                <a:gd name="T0" fmla="*/ 0 w 52"/>
                <a:gd name="T1" fmla="*/ 27 h 264"/>
                <a:gd name="T2" fmla="*/ 7 w 52"/>
                <a:gd name="T3" fmla="*/ 8 h 264"/>
                <a:gd name="T4" fmla="*/ 26 w 52"/>
                <a:gd name="T5" fmla="*/ 0 h 264"/>
                <a:gd name="T6" fmla="*/ 45 w 52"/>
                <a:gd name="T7" fmla="*/ 8 h 264"/>
                <a:gd name="T8" fmla="*/ 52 w 52"/>
                <a:gd name="T9" fmla="*/ 27 h 264"/>
                <a:gd name="T10" fmla="*/ 45 w 52"/>
                <a:gd name="T11" fmla="*/ 45 h 264"/>
                <a:gd name="T12" fmla="*/ 26 w 52"/>
                <a:gd name="T13" fmla="*/ 52 h 264"/>
                <a:gd name="T14" fmla="*/ 7 w 52"/>
                <a:gd name="T15" fmla="*/ 45 h 264"/>
                <a:gd name="T16" fmla="*/ 0 w 52"/>
                <a:gd name="T17" fmla="*/ 27 h 264"/>
                <a:gd name="T18" fmla="*/ 45 w 52"/>
                <a:gd name="T19" fmla="*/ 80 h 264"/>
                <a:gd name="T20" fmla="*/ 45 w 52"/>
                <a:gd name="T21" fmla="*/ 264 h 264"/>
                <a:gd name="T22" fmla="*/ 5 w 52"/>
                <a:gd name="T23" fmla="*/ 264 h 264"/>
                <a:gd name="T24" fmla="*/ 5 w 52"/>
                <a:gd name="T25" fmla="*/ 80 h 264"/>
                <a:gd name="T26" fmla="*/ 45 w 52"/>
                <a:gd name="T27" fmla="*/ 8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264" extrusionOk="0">
                  <a:moveTo>
                    <a:pt x="0" y="27"/>
                  </a:moveTo>
                  <a:cubicBezTo>
                    <a:pt x="0" y="19"/>
                    <a:pt x="3" y="13"/>
                    <a:pt x="7" y="8"/>
                  </a:cubicBezTo>
                  <a:cubicBezTo>
                    <a:pt x="12" y="3"/>
                    <a:pt x="18" y="0"/>
                    <a:pt x="26" y="0"/>
                  </a:cubicBezTo>
                  <a:cubicBezTo>
                    <a:pt x="34" y="0"/>
                    <a:pt x="41" y="3"/>
                    <a:pt x="45" y="8"/>
                  </a:cubicBezTo>
                  <a:cubicBezTo>
                    <a:pt x="50" y="13"/>
                    <a:pt x="52" y="19"/>
                    <a:pt x="52" y="27"/>
                  </a:cubicBezTo>
                  <a:cubicBezTo>
                    <a:pt x="52" y="34"/>
                    <a:pt x="50" y="40"/>
                    <a:pt x="45" y="45"/>
                  </a:cubicBezTo>
                  <a:cubicBezTo>
                    <a:pt x="41" y="50"/>
                    <a:pt x="34" y="52"/>
                    <a:pt x="26" y="52"/>
                  </a:cubicBezTo>
                  <a:cubicBezTo>
                    <a:pt x="18" y="52"/>
                    <a:pt x="12" y="50"/>
                    <a:pt x="7" y="45"/>
                  </a:cubicBezTo>
                  <a:cubicBezTo>
                    <a:pt x="3" y="40"/>
                    <a:pt x="0" y="34"/>
                    <a:pt x="0" y="27"/>
                  </a:cubicBezTo>
                  <a:close/>
                  <a:moveTo>
                    <a:pt x="45" y="80"/>
                  </a:moveTo>
                  <a:cubicBezTo>
                    <a:pt x="45" y="264"/>
                    <a:pt x="45" y="264"/>
                    <a:pt x="45" y="264"/>
                  </a:cubicBezTo>
                  <a:cubicBezTo>
                    <a:pt x="5" y="264"/>
                    <a:pt x="5" y="264"/>
                    <a:pt x="5" y="264"/>
                  </a:cubicBezTo>
                  <a:cubicBezTo>
                    <a:pt x="5" y="80"/>
                    <a:pt x="5" y="80"/>
                    <a:pt x="5" y="80"/>
                  </a:cubicBezTo>
                  <a:lnTo>
                    <a:pt x="45" y="80"/>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61" name="Freeform 15"/>
            <p:cNvSpPr/>
            <p:nvPr userDrawn="1"/>
          </p:nvSpPr>
          <p:spPr bwMode="black">
            <a:xfrm>
              <a:off x="3903" y="1524"/>
              <a:ext cx="288" cy="277"/>
            </a:xfrm>
            <a:custGeom>
              <a:avLst/>
              <a:gdLst>
                <a:gd name="T0" fmla="*/ 174 w 288"/>
                <a:gd name="T1" fmla="*/ 277 h 277"/>
                <a:gd name="T2" fmla="*/ 111 w 288"/>
                <a:gd name="T3" fmla="*/ 277 h 277"/>
                <a:gd name="T4" fmla="*/ 0 w 288"/>
                <a:gd name="T5" fmla="*/ 0 h 277"/>
                <a:gd name="T6" fmla="*/ 62 w 288"/>
                <a:gd name="T7" fmla="*/ 0 h 277"/>
                <a:gd name="T8" fmla="*/ 131 w 288"/>
                <a:gd name="T9" fmla="*/ 181 h 277"/>
                <a:gd name="T10" fmla="*/ 144 w 288"/>
                <a:gd name="T11" fmla="*/ 223 h 277"/>
                <a:gd name="T12" fmla="*/ 158 w 288"/>
                <a:gd name="T13" fmla="*/ 181 h 277"/>
                <a:gd name="T14" fmla="*/ 228 w 288"/>
                <a:gd name="T15" fmla="*/ 0 h 277"/>
                <a:gd name="T16" fmla="*/ 288 w 288"/>
                <a:gd name="T17" fmla="*/ 0 h 277"/>
                <a:gd name="T18" fmla="*/ 174 w 288"/>
                <a:gd name="T1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77" extrusionOk="0">
                  <a:moveTo>
                    <a:pt x="174" y="277"/>
                  </a:moveTo>
                  <a:lnTo>
                    <a:pt x="111" y="277"/>
                  </a:lnTo>
                  <a:lnTo>
                    <a:pt x="0" y="0"/>
                  </a:lnTo>
                  <a:lnTo>
                    <a:pt x="62" y="0"/>
                  </a:lnTo>
                  <a:lnTo>
                    <a:pt x="131" y="181"/>
                  </a:lnTo>
                  <a:lnTo>
                    <a:pt x="144" y="223"/>
                  </a:lnTo>
                  <a:lnTo>
                    <a:pt x="158" y="181"/>
                  </a:lnTo>
                  <a:lnTo>
                    <a:pt x="228" y="0"/>
                  </a:lnTo>
                  <a:lnTo>
                    <a:pt x="288" y="0"/>
                  </a:lnTo>
                  <a:lnTo>
                    <a:pt x="174" y="277"/>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62" name="Freeform 16"/>
            <p:cNvSpPr>
              <a:spLocks noEditPoints="1"/>
            </p:cNvSpPr>
            <p:nvPr userDrawn="1"/>
          </p:nvSpPr>
          <p:spPr bwMode="black">
            <a:xfrm>
              <a:off x="4211" y="1520"/>
              <a:ext cx="273" cy="285"/>
            </a:xfrm>
            <a:custGeom>
              <a:avLst/>
              <a:gdLst>
                <a:gd name="T0" fmla="*/ 178 w 182"/>
                <a:gd name="T1" fmla="*/ 146 h 190"/>
                <a:gd name="T2" fmla="*/ 146 w 182"/>
                <a:gd name="T3" fmla="*/ 178 h 190"/>
                <a:gd name="T4" fmla="*/ 96 w 182"/>
                <a:gd name="T5" fmla="*/ 190 h 190"/>
                <a:gd name="T6" fmla="*/ 54 w 182"/>
                <a:gd name="T7" fmla="*/ 183 h 190"/>
                <a:gd name="T8" fmla="*/ 24 w 182"/>
                <a:gd name="T9" fmla="*/ 163 h 190"/>
                <a:gd name="T10" fmla="*/ 6 w 182"/>
                <a:gd name="T11" fmla="*/ 133 h 190"/>
                <a:gd name="T12" fmla="*/ 0 w 182"/>
                <a:gd name="T13" fmla="*/ 96 h 190"/>
                <a:gd name="T14" fmla="*/ 7 w 182"/>
                <a:gd name="T15" fmla="*/ 59 h 190"/>
                <a:gd name="T16" fmla="*/ 25 w 182"/>
                <a:gd name="T17" fmla="*/ 28 h 190"/>
                <a:gd name="T18" fmla="*/ 55 w 182"/>
                <a:gd name="T19" fmla="*/ 7 h 190"/>
                <a:gd name="T20" fmla="*/ 94 w 182"/>
                <a:gd name="T21" fmla="*/ 0 h 190"/>
                <a:gd name="T22" fmla="*/ 133 w 182"/>
                <a:gd name="T23" fmla="*/ 7 h 190"/>
                <a:gd name="T24" fmla="*/ 161 w 182"/>
                <a:gd name="T25" fmla="*/ 27 h 190"/>
                <a:gd name="T26" fmla="*/ 177 w 182"/>
                <a:gd name="T27" fmla="*/ 56 h 190"/>
                <a:gd name="T28" fmla="*/ 182 w 182"/>
                <a:gd name="T29" fmla="*/ 92 h 190"/>
                <a:gd name="T30" fmla="*/ 182 w 182"/>
                <a:gd name="T31" fmla="*/ 106 h 190"/>
                <a:gd name="T32" fmla="*/ 39 w 182"/>
                <a:gd name="T33" fmla="*/ 106 h 190"/>
                <a:gd name="T34" fmla="*/ 55 w 182"/>
                <a:gd name="T35" fmla="*/ 143 h 190"/>
                <a:gd name="T36" fmla="*/ 95 w 182"/>
                <a:gd name="T37" fmla="*/ 157 h 190"/>
                <a:gd name="T38" fmla="*/ 125 w 182"/>
                <a:gd name="T39" fmla="*/ 149 h 190"/>
                <a:gd name="T40" fmla="*/ 144 w 182"/>
                <a:gd name="T41" fmla="*/ 128 h 190"/>
                <a:gd name="T42" fmla="*/ 178 w 182"/>
                <a:gd name="T43" fmla="*/ 146 h 190"/>
                <a:gd name="T44" fmla="*/ 94 w 182"/>
                <a:gd name="T45" fmla="*/ 32 h 190"/>
                <a:gd name="T46" fmla="*/ 57 w 182"/>
                <a:gd name="T47" fmla="*/ 45 h 190"/>
                <a:gd name="T48" fmla="*/ 39 w 182"/>
                <a:gd name="T49" fmla="*/ 81 h 190"/>
                <a:gd name="T50" fmla="*/ 143 w 182"/>
                <a:gd name="T51" fmla="*/ 81 h 190"/>
                <a:gd name="T52" fmla="*/ 130 w 182"/>
                <a:gd name="T53" fmla="*/ 46 h 190"/>
                <a:gd name="T54" fmla="*/ 94 w 182"/>
                <a:gd name="T55" fmla="*/ 3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90" extrusionOk="0">
                  <a:moveTo>
                    <a:pt x="178" y="146"/>
                  </a:moveTo>
                  <a:cubicBezTo>
                    <a:pt x="170" y="159"/>
                    <a:pt x="159" y="169"/>
                    <a:pt x="146" y="178"/>
                  </a:cubicBezTo>
                  <a:cubicBezTo>
                    <a:pt x="133" y="186"/>
                    <a:pt x="116" y="190"/>
                    <a:pt x="96" y="190"/>
                  </a:cubicBezTo>
                  <a:cubicBezTo>
                    <a:pt x="80" y="190"/>
                    <a:pt x="66" y="188"/>
                    <a:pt x="54" y="183"/>
                  </a:cubicBezTo>
                  <a:cubicBezTo>
                    <a:pt x="42" y="178"/>
                    <a:pt x="32" y="172"/>
                    <a:pt x="24" y="163"/>
                  </a:cubicBezTo>
                  <a:cubicBezTo>
                    <a:pt x="16" y="155"/>
                    <a:pt x="10" y="145"/>
                    <a:pt x="6" y="133"/>
                  </a:cubicBezTo>
                  <a:cubicBezTo>
                    <a:pt x="2" y="122"/>
                    <a:pt x="0" y="109"/>
                    <a:pt x="0" y="96"/>
                  </a:cubicBezTo>
                  <a:cubicBezTo>
                    <a:pt x="0" y="83"/>
                    <a:pt x="2" y="71"/>
                    <a:pt x="7" y="59"/>
                  </a:cubicBezTo>
                  <a:cubicBezTo>
                    <a:pt x="11" y="47"/>
                    <a:pt x="17" y="37"/>
                    <a:pt x="25" y="28"/>
                  </a:cubicBezTo>
                  <a:cubicBezTo>
                    <a:pt x="33" y="19"/>
                    <a:pt x="43" y="12"/>
                    <a:pt x="55" y="7"/>
                  </a:cubicBezTo>
                  <a:cubicBezTo>
                    <a:pt x="66" y="2"/>
                    <a:pt x="80" y="0"/>
                    <a:pt x="94" y="0"/>
                  </a:cubicBezTo>
                  <a:cubicBezTo>
                    <a:pt x="109" y="0"/>
                    <a:pt x="122" y="2"/>
                    <a:pt x="133" y="7"/>
                  </a:cubicBezTo>
                  <a:cubicBezTo>
                    <a:pt x="144" y="12"/>
                    <a:pt x="153" y="19"/>
                    <a:pt x="161" y="27"/>
                  </a:cubicBezTo>
                  <a:cubicBezTo>
                    <a:pt x="168" y="35"/>
                    <a:pt x="173" y="45"/>
                    <a:pt x="177" y="56"/>
                  </a:cubicBezTo>
                  <a:cubicBezTo>
                    <a:pt x="180" y="68"/>
                    <a:pt x="182" y="80"/>
                    <a:pt x="182" y="92"/>
                  </a:cubicBezTo>
                  <a:cubicBezTo>
                    <a:pt x="182" y="106"/>
                    <a:pt x="182" y="106"/>
                    <a:pt x="182" y="106"/>
                  </a:cubicBezTo>
                  <a:cubicBezTo>
                    <a:pt x="39" y="106"/>
                    <a:pt x="39" y="106"/>
                    <a:pt x="39" y="106"/>
                  </a:cubicBezTo>
                  <a:cubicBezTo>
                    <a:pt x="40" y="122"/>
                    <a:pt x="46" y="134"/>
                    <a:pt x="55" y="143"/>
                  </a:cubicBezTo>
                  <a:cubicBezTo>
                    <a:pt x="65" y="152"/>
                    <a:pt x="78" y="157"/>
                    <a:pt x="95" y="157"/>
                  </a:cubicBezTo>
                  <a:cubicBezTo>
                    <a:pt x="107" y="157"/>
                    <a:pt x="117" y="155"/>
                    <a:pt x="125" y="149"/>
                  </a:cubicBezTo>
                  <a:cubicBezTo>
                    <a:pt x="132" y="144"/>
                    <a:pt x="139" y="137"/>
                    <a:pt x="144" y="128"/>
                  </a:cubicBezTo>
                  <a:lnTo>
                    <a:pt x="178" y="146"/>
                  </a:lnTo>
                  <a:close/>
                  <a:moveTo>
                    <a:pt x="94" y="32"/>
                  </a:moveTo>
                  <a:cubicBezTo>
                    <a:pt x="78" y="32"/>
                    <a:pt x="66" y="37"/>
                    <a:pt x="57" y="45"/>
                  </a:cubicBezTo>
                  <a:cubicBezTo>
                    <a:pt x="47" y="54"/>
                    <a:pt x="41" y="66"/>
                    <a:pt x="39" y="81"/>
                  </a:cubicBezTo>
                  <a:cubicBezTo>
                    <a:pt x="143" y="81"/>
                    <a:pt x="143" y="81"/>
                    <a:pt x="143" y="81"/>
                  </a:cubicBezTo>
                  <a:cubicBezTo>
                    <a:pt x="142" y="67"/>
                    <a:pt x="138" y="55"/>
                    <a:pt x="130" y="46"/>
                  </a:cubicBezTo>
                  <a:cubicBezTo>
                    <a:pt x="122" y="37"/>
                    <a:pt x="110" y="32"/>
                    <a:pt x="94" y="32"/>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63" name="Freeform 17"/>
            <p:cNvSpPr/>
            <p:nvPr userDrawn="1"/>
          </p:nvSpPr>
          <p:spPr bwMode="black">
            <a:xfrm>
              <a:off x="4541" y="1521"/>
              <a:ext cx="185" cy="280"/>
            </a:xfrm>
            <a:custGeom>
              <a:avLst/>
              <a:gdLst>
                <a:gd name="T0" fmla="*/ 91 w 123"/>
                <a:gd name="T1" fmla="*/ 0 h 186"/>
                <a:gd name="T2" fmla="*/ 109 w 123"/>
                <a:gd name="T3" fmla="*/ 2 h 186"/>
                <a:gd name="T4" fmla="*/ 123 w 123"/>
                <a:gd name="T5" fmla="*/ 7 h 186"/>
                <a:gd name="T6" fmla="*/ 111 w 123"/>
                <a:gd name="T7" fmla="*/ 43 h 186"/>
                <a:gd name="T8" fmla="*/ 97 w 123"/>
                <a:gd name="T9" fmla="*/ 37 h 186"/>
                <a:gd name="T10" fmla="*/ 80 w 123"/>
                <a:gd name="T11" fmla="*/ 35 h 186"/>
                <a:gd name="T12" fmla="*/ 52 w 123"/>
                <a:gd name="T13" fmla="*/ 49 h 186"/>
                <a:gd name="T14" fmla="*/ 40 w 123"/>
                <a:gd name="T15" fmla="*/ 93 h 186"/>
                <a:gd name="T16" fmla="*/ 40 w 123"/>
                <a:gd name="T17" fmla="*/ 186 h 186"/>
                <a:gd name="T18" fmla="*/ 0 w 123"/>
                <a:gd name="T19" fmla="*/ 186 h 186"/>
                <a:gd name="T20" fmla="*/ 0 w 123"/>
                <a:gd name="T21" fmla="*/ 2 h 186"/>
                <a:gd name="T22" fmla="*/ 40 w 123"/>
                <a:gd name="T23" fmla="*/ 2 h 186"/>
                <a:gd name="T24" fmla="*/ 40 w 123"/>
                <a:gd name="T25" fmla="*/ 46 h 186"/>
                <a:gd name="T26" fmla="*/ 58 w 123"/>
                <a:gd name="T27" fmla="*/ 11 h 186"/>
                <a:gd name="T28" fmla="*/ 91 w 123"/>
                <a:gd name="T2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 h="186" extrusionOk="0">
                  <a:moveTo>
                    <a:pt x="91" y="0"/>
                  </a:moveTo>
                  <a:cubicBezTo>
                    <a:pt x="98" y="0"/>
                    <a:pt x="103" y="0"/>
                    <a:pt x="109" y="2"/>
                  </a:cubicBezTo>
                  <a:cubicBezTo>
                    <a:pt x="114" y="3"/>
                    <a:pt x="118" y="5"/>
                    <a:pt x="123" y="7"/>
                  </a:cubicBezTo>
                  <a:cubicBezTo>
                    <a:pt x="111" y="43"/>
                    <a:pt x="111" y="43"/>
                    <a:pt x="111" y="43"/>
                  </a:cubicBezTo>
                  <a:cubicBezTo>
                    <a:pt x="107" y="40"/>
                    <a:pt x="102" y="38"/>
                    <a:pt x="97" y="37"/>
                  </a:cubicBezTo>
                  <a:cubicBezTo>
                    <a:pt x="92" y="36"/>
                    <a:pt x="86" y="35"/>
                    <a:pt x="80" y="35"/>
                  </a:cubicBezTo>
                  <a:cubicBezTo>
                    <a:pt x="69" y="35"/>
                    <a:pt x="59" y="40"/>
                    <a:pt x="52" y="49"/>
                  </a:cubicBezTo>
                  <a:cubicBezTo>
                    <a:pt x="44" y="59"/>
                    <a:pt x="40" y="73"/>
                    <a:pt x="40" y="93"/>
                  </a:cubicBezTo>
                  <a:cubicBezTo>
                    <a:pt x="40" y="186"/>
                    <a:pt x="40" y="186"/>
                    <a:pt x="40" y="186"/>
                  </a:cubicBezTo>
                  <a:cubicBezTo>
                    <a:pt x="0" y="186"/>
                    <a:pt x="0" y="186"/>
                    <a:pt x="0" y="186"/>
                  </a:cubicBezTo>
                  <a:cubicBezTo>
                    <a:pt x="0" y="2"/>
                    <a:pt x="0" y="2"/>
                    <a:pt x="0" y="2"/>
                  </a:cubicBezTo>
                  <a:cubicBezTo>
                    <a:pt x="40" y="2"/>
                    <a:pt x="40" y="2"/>
                    <a:pt x="40" y="2"/>
                  </a:cubicBezTo>
                  <a:cubicBezTo>
                    <a:pt x="40" y="46"/>
                    <a:pt x="40" y="46"/>
                    <a:pt x="40" y="46"/>
                  </a:cubicBezTo>
                  <a:cubicBezTo>
                    <a:pt x="44" y="31"/>
                    <a:pt x="50" y="19"/>
                    <a:pt x="58" y="11"/>
                  </a:cubicBezTo>
                  <a:cubicBezTo>
                    <a:pt x="67" y="3"/>
                    <a:pt x="77" y="0"/>
                    <a:pt x="91" y="0"/>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64" name="Freeform 18"/>
            <p:cNvSpPr/>
            <p:nvPr userDrawn="1"/>
          </p:nvSpPr>
          <p:spPr bwMode="black">
            <a:xfrm>
              <a:off x="4744" y="1518"/>
              <a:ext cx="248" cy="289"/>
            </a:xfrm>
            <a:custGeom>
              <a:avLst/>
              <a:gdLst>
                <a:gd name="T0" fmla="*/ 0 w 165"/>
                <a:gd name="T1" fmla="*/ 155 h 192"/>
                <a:gd name="T2" fmla="*/ 29 w 165"/>
                <a:gd name="T3" fmla="*/ 128 h 192"/>
                <a:gd name="T4" fmla="*/ 54 w 165"/>
                <a:gd name="T5" fmla="*/ 151 h 192"/>
                <a:gd name="T6" fmla="*/ 90 w 165"/>
                <a:gd name="T7" fmla="*/ 158 h 192"/>
                <a:gd name="T8" fmla="*/ 118 w 165"/>
                <a:gd name="T9" fmla="*/ 150 h 192"/>
                <a:gd name="T10" fmla="*/ 126 w 165"/>
                <a:gd name="T11" fmla="*/ 133 h 192"/>
                <a:gd name="T12" fmla="*/ 121 w 165"/>
                <a:gd name="T13" fmla="*/ 121 h 192"/>
                <a:gd name="T14" fmla="*/ 108 w 165"/>
                <a:gd name="T15" fmla="*/ 115 h 192"/>
                <a:gd name="T16" fmla="*/ 88 w 165"/>
                <a:gd name="T17" fmla="*/ 110 h 192"/>
                <a:gd name="T18" fmla="*/ 64 w 165"/>
                <a:gd name="T19" fmla="*/ 107 h 192"/>
                <a:gd name="T20" fmla="*/ 23 w 165"/>
                <a:gd name="T21" fmla="*/ 92 h 192"/>
                <a:gd name="T22" fmla="*/ 7 w 165"/>
                <a:gd name="T23" fmla="*/ 57 h 192"/>
                <a:gd name="T24" fmla="*/ 26 w 165"/>
                <a:gd name="T25" fmla="*/ 17 h 192"/>
                <a:gd name="T26" fmla="*/ 79 w 165"/>
                <a:gd name="T27" fmla="*/ 0 h 192"/>
                <a:gd name="T28" fmla="*/ 128 w 165"/>
                <a:gd name="T29" fmla="*/ 9 h 192"/>
                <a:gd name="T30" fmla="*/ 165 w 165"/>
                <a:gd name="T31" fmla="*/ 38 h 192"/>
                <a:gd name="T32" fmla="*/ 135 w 165"/>
                <a:gd name="T33" fmla="*/ 64 h 192"/>
                <a:gd name="T34" fmla="*/ 110 w 165"/>
                <a:gd name="T35" fmla="*/ 41 h 192"/>
                <a:gd name="T36" fmla="*/ 77 w 165"/>
                <a:gd name="T37" fmla="*/ 33 h 192"/>
                <a:gd name="T38" fmla="*/ 50 w 165"/>
                <a:gd name="T39" fmla="*/ 41 h 192"/>
                <a:gd name="T40" fmla="*/ 41 w 165"/>
                <a:gd name="T41" fmla="*/ 58 h 192"/>
                <a:gd name="T42" fmla="*/ 56 w 165"/>
                <a:gd name="T43" fmla="*/ 75 h 192"/>
                <a:gd name="T44" fmla="*/ 94 w 165"/>
                <a:gd name="T45" fmla="*/ 82 h 192"/>
                <a:gd name="T46" fmla="*/ 120 w 165"/>
                <a:gd name="T47" fmla="*/ 87 h 192"/>
                <a:gd name="T48" fmla="*/ 141 w 165"/>
                <a:gd name="T49" fmla="*/ 96 h 192"/>
                <a:gd name="T50" fmla="*/ 156 w 165"/>
                <a:gd name="T51" fmla="*/ 110 h 192"/>
                <a:gd name="T52" fmla="*/ 162 w 165"/>
                <a:gd name="T53" fmla="*/ 133 h 192"/>
                <a:gd name="T54" fmla="*/ 142 w 165"/>
                <a:gd name="T55" fmla="*/ 175 h 192"/>
                <a:gd name="T56" fmla="*/ 89 w 165"/>
                <a:gd name="T57" fmla="*/ 192 h 192"/>
                <a:gd name="T58" fmla="*/ 35 w 165"/>
                <a:gd name="T59" fmla="*/ 182 h 192"/>
                <a:gd name="T60" fmla="*/ 0 w 165"/>
                <a:gd name="T61" fmla="*/ 15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5" h="192" extrusionOk="0">
                  <a:moveTo>
                    <a:pt x="0" y="155"/>
                  </a:moveTo>
                  <a:cubicBezTo>
                    <a:pt x="29" y="128"/>
                    <a:pt x="29" y="128"/>
                    <a:pt x="29" y="128"/>
                  </a:cubicBezTo>
                  <a:cubicBezTo>
                    <a:pt x="36" y="138"/>
                    <a:pt x="45" y="146"/>
                    <a:pt x="54" y="151"/>
                  </a:cubicBezTo>
                  <a:cubicBezTo>
                    <a:pt x="64" y="156"/>
                    <a:pt x="76" y="158"/>
                    <a:pt x="90" y="158"/>
                  </a:cubicBezTo>
                  <a:cubicBezTo>
                    <a:pt x="102" y="158"/>
                    <a:pt x="112" y="156"/>
                    <a:pt x="118" y="150"/>
                  </a:cubicBezTo>
                  <a:cubicBezTo>
                    <a:pt x="123" y="145"/>
                    <a:pt x="126" y="139"/>
                    <a:pt x="126" y="133"/>
                  </a:cubicBezTo>
                  <a:cubicBezTo>
                    <a:pt x="126" y="128"/>
                    <a:pt x="125" y="124"/>
                    <a:pt x="121" y="121"/>
                  </a:cubicBezTo>
                  <a:cubicBezTo>
                    <a:pt x="118" y="119"/>
                    <a:pt x="114" y="116"/>
                    <a:pt x="108" y="115"/>
                  </a:cubicBezTo>
                  <a:cubicBezTo>
                    <a:pt x="102" y="113"/>
                    <a:pt x="96" y="112"/>
                    <a:pt x="88" y="110"/>
                  </a:cubicBezTo>
                  <a:cubicBezTo>
                    <a:pt x="81" y="109"/>
                    <a:pt x="73" y="108"/>
                    <a:pt x="64" y="107"/>
                  </a:cubicBezTo>
                  <a:cubicBezTo>
                    <a:pt x="48" y="104"/>
                    <a:pt x="34" y="99"/>
                    <a:pt x="23" y="92"/>
                  </a:cubicBezTo>
                  <a:cubicBezTo>
                    <a:pt x="12" y="85"/>
                    <a:pt x="7" y="74"/>
                    <a:pt x="7" y="57"/>
                  </a:cubicBezTo>
                  <a:cubicBezTo>
                    <a:pt x="7" y="41"/>
                    <a:pt x="13" y="28"/>
                    <a:pt x="26" y="17"/>
                  </a:cubicBezTo>
                  <a:cubicBezTo>
                    <a:pt x="39" y="6"/>
                    <a:pt x="57" y="0"/>
                    <a:pt x="79" y="0"/>
                  </a:cubicBezTo>
                  <a:cubicBezTo>
                    <a:pt x="98" y="0"/>
                    <a:pt x="114" y="3"/>
                    <a:pt x="128" y="9"/>
                  </a:cubicBezTo>
                  <a:cubicBezTo>
                    <a:pt x="142" y="15"/>
                    <a:pt x="154" y="25"/>
                    <a:pt x="165" y="38"/>
                  </a:cubicBezTo>
                  <a:cubicBezTo>
                    <a:pt x="135" y="64"/>
                    <a:pt x="135" y="64"/>
                    <a:pt x="135" y="64"/>
                  </a:cubicBezTo>
                  <a:cubicBezTo>
                    <a:pt x="128" y="54"/>
                    <a:pt x="119" y="46"/>
                    <a:pt x="110" y="41"/>
                  </a:cubicBezTo>
                  <a:cubicBezTo>
                    <a:pt x="101" y="36"/>
                    <a:pt x="90" y="33"/>
                    <a:pt x="77" y="33"/>
                  </a:cubicBezTo>
                  <a:cubicBezTo>
                    <a:pt x="64" y="33"/>
                    <a:pt x="55" y="36"/>
                    <a:pt x="50" y="41"/>
                  </a:cubicBezTo>
                  <a:cubicBezTo>
                    <a:pt x="44" y="46"/>
                    <a:pt x="41" y="51"/>
                    <a:pt x="41" y="58"/>
                  </a:cubicBezTo>
                  <a:cubicBezTo>
                    <a:pt x="41" y="66"/>
                    <a:pt x="46" y="72"/>
                    <a:pt x="56" y="75"/>
                  </a:cubicBezTo>
                  <a:cubicBezTo>
                    <a:pt x="66" y="78"/>
                    <a:pt x="78" y="80"/>
                    <a:pt x="94" y="82"/>
                  </a:cubicBezTo>
                  <a:cubicBezTo>
                    <a:pt x="103" y="84"/>
                    <a:pt x="111" y="85"/>
                    <a:pt x="120" y="87"/>
                  </a:cubicBezTo>
                  <a:cubicBezTo>
                    <a:pt x="128" y="89"/>
                    <a:pt x="135" y="92"/>
                    <a:pt x="141" y="96"/>
                  </a:cubicBezTo>
                  <a:cubicBezTo>
                    <a:pt x="147" y="99"/>
                    <a:pt x="152" y="104"/>
                    <a:pt x="156" y="110"/>
                  </a:cubicBezTo>
                  <a:cubicBezTo>
                    <a:pt x="160" y="116"/>
                    <a:pt x="162" y="124"/>
                    <a:pt x="162" y="133"/>
                  </a:cubicBezTo>
                  <a:cubicBezTo>
                    <a:pt x="162" y="150"/>
                    <a:pt x="155" y="164"/>
                    <a:pt x="142" y="175"/>
                  </a:cubicBezTo>
                  <a:cubicBezTo>
                    <a:pt x="129" y="186"/>
                    <a:pt x="111" y="192"/>
                    <a:pt x="89" y="192"/>
                  </a:cubicBezTo>
                  <a:cubicBezTo>
                    <a:pt x="68" y="192"/>
                    <a:pt x="50" y="188"/>
                    <a:pt x="35" y="182"/>
                  </a:cubicBezTo>
                  <a:cubicBezTo>
                    <a:pt x="21" y="175"/>
                    <a:pt x="9" y="166"/>
                    <a:pt x="0" y="155"/>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65" name="Freeform 19"/>
            <p:cNvSpPr>
              <a:spLocks noEditPoints="1"/>
            </p:cNvSpPr>
            <p:nvPr userDrawn="1"/>
          </p:nvSpPr>
          <p:spPr bwMode="black">
            <a:xfrm>
              <a:off x="5040" y="1404"/>
              <a:ext cx="77" cy="396"/>
            </a:xfrm>
            <a:custGeom>
              <a:avLst/>
              <a:gdLst>
                <a:gd name="T0" fmla="*/ 0 w 51"/>
                <a:gd name="T1" fmla="*/ 27 h 264"/>
                <a:gd name="T2" fmla="*/ 6 w 51"/>
                <a:gd name="T3" fmla="*/ 8 h 264"/>
                <a:gd name="T4" fmla="*/ 25 w 51"/>
                <a:gd name="T5" fmla="*/ 0 h 264"/>
                <a:gd name="T6" fmla="*/ 44 w 51"/>
                <a:gd name="T7" fmla="*/ 8 h 264"/>
                <a:gd name="T8" fmla="*/ 51 w 51"/>
                <a:gd name="T9" fmla="*/ 27 h 264"/>
                <a:gd name="T10" fmla="*/ 44 w 51"/>
                <a:gd name="T11" fmla="*/ 45 h 264"/>
                <a:gd name="T12" fmla="*/ 25 w 51"/>
                <a:gd name="T13" fmla="*/ 52 h 264"/>
                <a:gd name="T14" fmla="*/ 6 w 51"/>
                <a:gd name="T15" fmla="*/ 45 h 264"/>
                <a:gd name="T16" fmla="*/ 0 w 51"/>
                <a:gd name="T17" fmla="*/ 27 h 264"/>
                <a:gd name="T18" fmla="*/ 44 w 51"/>
                <a:gd name="T19" fmla="*/ 80 h 264"/>
                <a:gd name="T20" fmla="*/ 44 w 51"/>
                <a:gd name="T21" fmla="*/ 264 h 264"/>
                <a:gd name="T22" fmla="*/ 4 w 51"/>
                <a:gd name="T23" fmla="*/ 264 h 264"/>
                <a:gd name="T24" fmla="*/ 4 w 51"/>
                <a:gd name="T25" fmla="*/ 80 h 264"/>
                <a:gd name="T26" fmla="*/ 44 w 51"/>
                <a:gd name="T27" fmla="*/ 8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264" extrusionOk="0">
                  <a:moveTo>
                    <a:pt x="0" y="27"/>
                  </a:moveTo>
                  <a:cubicBezTo>
                    <a:pt x="0" y="19"/>
                    <a:pt x="2" y="13"/>
                    <a:pt x="6" y="8"/>
                  </a:cubicBezTo>
                  <a:cubicBezTo>
                    <a:pt x="11" y="3"/>
                    <a:pt x="17" y="0"/>
                    <a:pt x="25" y="0"/>
                  </a:cubicBezTo>
                  <a:cubicBezTo>
                    <a:pt x="34" y="0"/>
                    <a:pt x="40" y="3"/>
                    <a:pt x="44" y="8"/>
                  </a:cubicBezTo>
                  <a:cubicBezTo>
                    <a:pt x="49" y="13"/>
                    <a:pt x="51" y="19"/>
                    <a:pt x="51" y="27"/>
                  </a:cubicBezTo>
                  <a:cubicBezTo>
                    <a:pt x="51" y="34"/>
                    <a:pt x="49" y="40"/>
                    <a:pt x="44" y="45"/>
                  </a:cubicBezTo>
                  <a:cubicBezTo>
                    <a:pt x="40" y="50"/>
                    <a:pt x="34" y="52"/>
                    <a:pt x="25" y="52"/>
                  </a:cubicBezTo>
                  <a:cubicBezTo>
                    <a:pt x="17" y="52"/>
                    <a:pt x="11" y="50"/>
                    <a:pt x="6" y="45"/>
                  </a:cubicBezTo>
                  <a:cubicBezTo>
                    <a:pt x="2" y="40"/>
                    <a:pt x="0" y="34"/>
                    <a:pt x="0" y="27"/>
                  </a:cubicBezTo>
                  <a:close/>
                  <a:moveTo>
                    <a:pt x="44" y="80"/>
                  </a:moveTo>
                  <a:cubicBezTo>
                    <a:pt x="44" y="264"/>
                    <a:pt x="44" y="264"/>
                    <a:pt x="44" y="264"/>
                  </a:cubicBezTo>
                  <a:cubicBezTo>
                    <a:pt x="4" y="264"/>
                    <a:pt x="4" y="264"/>
                    <a:pt x="4" y="264"/>
                  </a:cubicBezTo>
                  <a:cubicBezTo>
                    <a:pt x="4" y="80"/>
                    <a:pt x="4" y="80"/>
                    <a:pt x="4" y="80"/>
                  </a:cubicBezTo>
                  <a:lnTo>
                    <a:pt x="44" y="80"/>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66" name="Freeform 20"/>
            <p:cNvSpPr/>
            <p:nvPr userDrawn="1"/>
          </p:nvSpPr>
          <p:spPr bwMode="black">
            <a:xfrm>
              <a:off x="5159" y="1421"/>
              <a:ext cx="196" cy="384"/>
            </a:xfrm>
            <a:custGeom>
              <a:avLst/>
              <a:gdLst>
                <a:gd name="T0" fmla="*/ 131 w 131"/>
                <a:gd name="T1" fmla="*/ 217 h 256"/>
                <a:gd name="T2" fmla="*/ 131 w 131"/>
                <a:gd name="T3" fmla="*/ 249 h 256"/>
                <a:gd name="T4" fmla="*/ 116 w 131"/>
                <a:gd name="T5" fmla="*/ 254 h 256"/>
                <a:gd name="T6" fmla="*/ 98 w 131"/>
                <a:gd name="T7" fmla="*/ 256 h 256"/>
                <a:gd name="T8" fmla="*/ 55 w 131"/>
                <a:gd name="T9" fmla="*/ 241 h 256"/>
                <a:gd name="T10" fmla="*/ 42 w 131"/>
                <a:gd name="T11" fmla="*/ 194 h 256"/>
                <a:gd name="T12" fmla="*/ 42 w 131"/>
                <a:gd name="T13" fmla="*/ 102 h 256"/>
                <a:gd name="T14" fmla="*/ 0 w 131"/>
                <a:gd name="T15" fmla="*/ 102 h 256"/>
                <a:gd name="T16" fmla="*/ 0 w 131"/>
                <a:gd name="T17" fmla="*/ 69 h 256"/>
                <a:gd name="T18" fmla="*/ 42 w 131"/>
                <a:gd name="T19" fmla="*/ 69 h 256"/>
                <a:gd name="T20" fmla="*/ 42 w 131"/>
                <a:gd name="T21" fmla="*/ 22 h 256"/>
                <a:gd name="T22" fmla="*/ 79 w 131"/>
                <a:gd name="T23" fmla="*/ 0 h 256"/>
                <a:gd name="T24" fmla="*/ 79 w 131"/>
                <a:gd name="T25" fmla="*/ 69 h 256"/>
                <a:gd name="T26" fmla="*/ 131 w 131"/>
                <a:gd name="T27" fmla="*/ 69 h 256"/>
                <a:gd name="T28" fmla="*/ 131 w 131"/>
                <a:gd name="T29" fmla="*/ 102 h 256"/>
                <a:gd name="T30" fmla="*/ 79 w 131"/>
                <a:gd name="T31" fmla="*/ 102 h 256"/>
                <a:gd name="T32" fmla="*/ 79 w 131"/>
                <a:gd name="T33" fmla="*/ 190 h 256"/>
                <a:gd name="T34" fmla="*/ 86 w 131"/>
                <a:gd name="T35" fmla="*/ 215 h 256"/>
                <a:gd name="T36" fmla="*/ 107 w 131"/>
                <a:gd name="T37" fmla="*/ 222 h 256"/>
                <a:gd name="T38" fmla="*/ 119 w 131"/>
                <a:gd name="T39" fmla="*/ 221 h 256"/>
                <a:gd name="T40" fmla="*/ 131 w 131"/>
                <a:gd name="T41" fmla="*/ 21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 h="256" extrusionOk="0">
                  <a:moveTo>
                    <a:pt x="131" y="217"/>
                  </a:moveTo>
                  <a:cubicBezTo>
                    <a:pt x="131" y="249"/>
                    <a:pt x="131" y="249"/>
                    <a:pt x="131" y="249"/>
                  </a:cubicBezTo>
                  <a:cubicBezTo>
                    <a:pt x="126" y="251"/>
                    <a:pt x="121" y="253"/>
                    <a:pt x="116" y="254"/>
                  </a:cubicBezTo>
                  <a:cubicBezTo>
                    <a:pt x="110" y="256"/>
                    <a:pt x="104" y="256"/>
                    <a:pt x="98" y="256"/>
                  </a:cubicBezTo>
                  <a:cubicBezTo>
                    <a:pt x="78" y="256"/>
                    <a:pt x="64" y="251"/>
                    <a:pt x="55" y="241"/>
                  </a:cubicBezTo>
                  <a:cubicBezTo>
                    <a:pt x="46" y="230"/>
                    <a:pt x="42" y="215"/>
                    <a:pt x="42" y="194"/>
                  </a:cubicBezTo>
                  <a:cubicBezTo>
                    <a:pt x="42" y="102"/>
                    <a:pt x="42" y="102"/>
                    <a:pt x="42" y="102"/>
                  </a:cubicBezTo>
                  <a:cubicBezTo>
                    <a:pt x="0" y="102"/>
                    <a:pt x="0" y="102"/>
                    <a:pt x="0" y="102"/>
                  </a:cubicBezTo>
                  <a:cubicBezTo>
                    <a:pt x="0" y="69"/>
                    <a:pt x="0" y="69"/>
                    <a:pt x="0" y="69"/>
                  </a:cubicBezTo>
                  <a:cubicBezTo>
                    <a:pt x="42" y="69"/>
                    <a:pt x="42" y="69"/>
                    <a:pt x="42" y="69"/>
                  </a:cubicBezTo>
                  <a:cubicBezTo>
                    <a:pt x="42" y="22"/>
                    <a:pt x="42" y="22"/>
                    <a:pt x="42" y="22"/>
                  </a:cubicBezTo>
                  <a:cubicBezTo>
                    <a:pt x="79" y="0"/>
                    <a:pt x="79" y="0"/>
                    <a:pt x="79" y="0"/>
                  </a:cubicBezTo>
                  <a:cubicBezTo>
                    <a:pt x="79" y="69"/>
                    <a:pt x="79" y="69"/>
                    <a:pt x="79" y="69"/>
                  </a:cubicBezTo>
                  <a:cubicBezTo>
                    <a:pt x="131" y="69"/>
                    <a:pt x="131" y="69"/>
                    <a:pt x="131" y="69"/>
                  </a:cubicBezTo>
                  <a:cubicBezTo>
                    <a:pt x="131" y="102"/>
                    <a:pt x="131" y="102"/>
                    <a:pt x="131" y="102"/>
                  </a:cubicBezTo>
                  <a:cubicBezTo>
                    <a:pt x="79" y="102"/>
                    <a:pt x="79" y="102"/>
                    <a:pt x="79" y="102"/>
                  </a:cubicBezTo>
                  <a:cubicBezTo>
                    <a:pt x="79" y="190"/>
                    <a:pt x="79" y="190"/>
                    <a:pt x="79" y="190"/>
                  </a:cubicBezTo>
                  <a:cubicBezTo>
                    <a:pt x="79" y="202"/>
                    <a:pt x="82" y="210"/>
                    <a:pt x="86" y="215"/>
                  </a:cubicBezTo>
                  <a:cubicBezTo>
                    <a:pt x="91" y="220"/>
                    <a:pt x="98" y="222"/>
                    <a:pt x="107" y="222"/>
                  </a:cubicBezTo>
                  <a:cubicBezTo>
                    <a:pt x="112" y="222"/>
                    <a:pt x="116" y="222"/>
                    <a:pt x="119" y="221"/>
                  </a:cubicBezTo>
                  <a:cubicBezTo>
                    <a:pt x="123" y="220"/>
                    <a:pt x="127" y="219"/>
                    <a:pt x="131" y="217"/>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67" name="Freeform 21"/>
            <p:cNvSpPr>
              <a:spLocks noEditPoints="1"/>
            </p:cNvSpPr>
            <p:nvPr userDrawn="1"/>
          </p:nvSpPr>
          <p:spPr bwMode="black">
            <a:xfrm>
              <a:off x="5387" y="1388"/>
              <a:ext cx="273" cy="417"/>
            </a:xfrm>
            <a:custGeom>
              <a:avLst/>
              <a:gdLst>
                <a:gd name="T0" fmla="*/ 177 w 182"/>
                <a:gd name="T1" fmla="*/ 234 h 278"/>
                <a:gd name="T2" fmla="*/ 146 w 182"/>
                <a:gd name="T3" fmla="*/ 266 h 278"/>
                <a:gd name="T4" fmla="*/ 95 w 182"/>
                <a:gd name="T5" fmla="*/ 278 h 278"/>
                <a:gd name="T6" fmla="*/ 54 w 182"/>
                <a:gd name="T7" fmla="*/ 271 h 278"/>
                <a:gd name="T8" fmla="*/ 24 w 182"/>
                <a:gd name="T9" fmla="*/ 251 h 278"/>
                <a:gd name="T10" fmla="*/ 6 w 182"/>
                <a:gd name="T11" fmla="*/ 221 h 278"/>
                <a:gd name="T12" fmla="*/ 0 w 182"/>
                <a:gd name="T13" fmla="*/ 184 h 278"/>
                <a:gd name="T14" fmla="*/ 6 w 182"/>
                <a:gd name="T15" fmla="*/ 147 h 278"/>
                <a:gd name="T16" fmla="*/ 25 w 182"/>
                <a:gd name="T17" fmla="*/ 116 h 278"/>
                <a:gd name="T18" fmla="*/ 54 w 182"/>
                <a:gd name="T19" fmla="*/ 95 h 278"/>
                <a:gd name="T20" fmla="*/ 94 w 182"/>
                <a:gd name="T21" fmla="*/ 88 h 278"/>
                <a:gd name="T22" fmla="*/ 133 w 182"/>
                <a:gd name="T23" fmla="*/ 95 h 278"/>
                <a:gd name="T24" fmla="*/ 160 w 182"/>
                <a:gd name="T25" fmla="*/ 115 h 278"/>
                <a:gd name="T26" fmla="*/ 176 w 182"/>
                <a:gd name="T27" fmla="*/ 144 h 278"/>
                <a:gd name="T28" fmla="*/ 182 w 182"/>
                <a:gd name="T29" fmla="*/ 180 h 278"/>
                <a:gd name="T30" fmla="*/ 182 w 182"/>
                <a:gd name="T31" fmla="*/ 194 h 278"/>
                <a:gd name="T32" fmla="*/ 38 w 182"/>
                <a:gd name="T33" fmla="*/ 194 h 278"/>
                <a:gd name="T34" fmla="*/ 55 w 182"/>
                <a:gd name="T35" fmla="*/ 231 h 278"/>
                <a:gd name="T36" fmla="*/ 95 w 182"/>
                <a:gd name="T37" fmla="*/ 245 h 278"/>
                <a:gd name="T38" fmla="*/ 124 w 182"/>
                <a:gd name="T39" fmla="*/ 237 h 278"/>
                <a:gd name="T40" fmla="*/ 144 w 182"/>
                <a:gd name="T41" fmla="*/ 216 h 278"/>
                <a:gd name="T42" fmla="*/ 177 w 182"/>
                <a:gd name="T43" fmla="*/ 234 h 278"/>
                <a:gd name="T44" fmla="*/ 94 w 182"/>
                <a:gd name="T45" fmla="*/ 120 h 278"/>
                <a:gd name="T46" fmla="*/ 56 w 182"/>
                <a:gd name="T47" fmla="*/ 133 h 278"/>
                <a:gd name="T48" fmla="*/ 39 w 182"/>
                <a:gd name="T49" fmla="*/ 169 h 278"/>
                <a:gd name="T50" fmla="*/ 143 w 182"/>
                <a:gd name="T51" fmla="*/ 169 h 278"/>
                <a:gd name="T52" fmla="*/ 130 w 182"/>
                <a:gd name="T53" fmla="*/ 134 h 278"/>
                <a:gd name="T54" fmla="*/ 94 w 182"/>
                <a:gd name="T55" fmla="*/ 120 h 278"/>
                <a:gd name="T56" fmla="*/ 88 w 182"/>
                <a:gd name="T57" fmla="*/ 74 h 278"/>
                <a:gd name="T58" fmla="*/ 73 w 182"/>
                <a:gd name="T59" fmla="*/ 59 h 278"/>
                <a:gd name="T60" fmla="*/ 127 w 182"/>
                <a:gd name="T61" fmla="*/ 0 h 278"/>
                <a:gd name="T62" fmla="*/ 147 w 182"/>
                <a:gd name="T63" fmla="*/ 18 h 278"/>
                <a:gd name="T64" fmla="*/ 88 w 182"/>
                <a:gd name="T65" fmla="*/ 7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2" h="278" extrusionOk="0">
                  <a:moveTo>
                    <a:pt x="177" y="234"/>
                  </a:moveTo>
                  <a:cubicBezTo>
                    <a:pt x="170" y="247"/>
                    <a:pt x="159" y="257"/>
                    <a:pt x="146" y="266"/>
                  </a:cubicBezTo>
                  <a:cubicBezTo>
                    <a:pt x="132" y="274"/>
                    <a:pt x="116" y="278"/>
                    <a:pt x="95" y="278"/>
                  </a:cubicBezTo>
                  <a:cubicBezTo>
                    <a:pt x="79" y="278"/>
                    <a:pt x="66" y="276"/>
                    <a:pt x="54" y="271"/>
                  </a:cubicBezTo>
                  <a:cubicBezTo>
                    <a:pt x="42" y="266"/>
                    <a:pt x="32" y="260"/>
                    <a:pt x="24" y="251"/>
                  </a:cubicBezTo>
                  <a:cubicBezTo>
                    <a:pt x="16" y="243"/>
                    <a:pt x="10" y="233"/>
                    <a:pt x="6" y="221"/>
                  </a:cubicBezTo>
                  <a:cubicBezTo>
                    <a:pt x="2" y="210"/>
                    <a:pt x="0" y="197"/>
                    <a:pt x="0" y="184"/>
                  </a:cubicBezTo>
                  <a:cubicBezTo>
                    <a:pt x="0" y="171"/>
                    <a:pt x="2" y="159"/>
                    <a:pt x="6" y="147"/>
                  </a:cubicBezTo>
                  <a:cubicBezTo>
                    <a:pt x="11" y="135"/>
                    <a:pt x="17" y="125"/>
                    <a:pt x="25" y="116"/>
                  </a:cubicBezTo>
                  <a:cubicBezTo>
                    <a:pt x="33" y="107"/>
                    <a:pt x="43" y="100"/>
                    <a:pt x="54" y="95"/>
                  </a:cubicBezTo>
                  <a:cubicBezTo>
                    <a:pt x="66" y="90"/>
                    <a:pt x="79" y="88"/>
                    <a:pt x="94" y="88"/>
                  </a:cubicBezTo>
                  <a:cubicBezTo>
                    <a:pt x="109" y="88"/>
                    <a:pt x="122" y="90"/>
                    <a:pt x="133" y="95"/>
                  </a:cubicBezTo>
                  <a:cubicBezTo>
                    <a:pt x="144" y="100"/>
                    <a:pt x="153" y="107"/>
                    <a:pt x="160" y="115"/>
                  </a:cubicBezTo>
                  <a:cubicBezTo>
                    <a:pt x="167" y="123"/>
                    <a:pt x="173" y="133"/>
                    <a:pt x="176" y="144"/>
                  </a:cubicBezTo>
                  <a:cubicBezTo>
                    <a:pt x="180" y="156"/>
                    <a:pt x="182" y="168"/>
                    <a:pt x="182" y="180"/>
                  </a:cubicBezTo>
                  <a:cubicBezTo>
                    <a:pt x="182" y="194"/>
                    <a:pt x="182" y="194"/>
                    <a:pt x="182" y="194"/>
                  </a:cubicBezTo>
                  <a:cubicBezTo>
                    <a:pt x="38" y="194"/>
                    <a:pt x="38" y="194"/>
                    <a:pt x="38" y="194"/>
                  </a:cubicBezTo>
                  <a:cubicBezTo>
                    <a:pt x="40" y="210"/>
                    <a:pt x="45" y="222"/>
                    <a:pt x="55" y="231"/>
                  </a:cubicBezTo>
                  <a:cubicBezTo>
                    <a:pt x="64" y="240"/>
                    <a:pt x="77" y="245"/>
                    <a:pt x="95" y="245"/>
                  </a:cubicBezTo>
                  <a:cubicBezTo>
                    <a:pt x="107" y="245"/>
                    <a:pt x="117" y="243"/>
                    <a:pt x="124" y="237"/>
                  </a:cubicBezTo>
                  <a:cubicBezTo>
                    <a:pt x="132" y="232"/>
                    <a:pt x="139" y="225"/>
                    <a:pt x="144" y="216"/>
                  </a:cubicBezTo>
                  <a:lnTo>
                    <a:pt x="177" y="234"/>
                  </a:lnTo>
                  <a:close/>
                  <a:moveTo>
                    <a:pt x="94" y="120"/>
                  </a:moveTo>
                  <a:cubicBezTo>
                    <a:pt x="78" y="120"/>
                    <a:pt x="66" y="125"/>
                    <a:pt x="56" y="133"/>
                  </a:cubicBezTo>
                  <a:cubicBezTo>
                    <a:pt x="47" y="142"/>
                    <a:pt x="41" y="154"/>
                    <a:pt x="39" y="169"/>
                  </a:cubicBezTo>
                  <a:cubicBezTo>
                    <a:pt x="143" y="169"/>
                    <a:pt x="143" y="169"/>
                    <a:pt x="143" y="169"/>
                  </a:cubicBezTo>
                  <a:cubicBezTo>
                    <a:pt x="142" y="155"/>
                    <a:pt x="138" y="143"/>
                    <a:pt x="130" y="134"/>
                  </a:cubicBezTo>
                  <a:cubicBezTo>
                    <a:pt x="122" y="125"/>
                    <a:pt x="110" y="120"/>
                    <a:pt x="94" y="120"/>
                  </a:cubicBezTo>
                  <a:close/>
                  <a:moveTo>
                    <a:pt x="88" y="74"/>
                  </a:moveTo>
                  <a:cubicBezTo>
                    <a:pt x="73" y="59"/>
                    <a:pt x="73" y="59"/>
                    <a:pt x="73" y="59"/>
                  </a:cubicBezTo>
                  <a:cubicBezTo>
                    <a:pt x="127" y="0"/>
                    <a:pt x="127" y="0"/>
                    <a:pt x="127" y="0"/>
                  </a:cubicBezTo>
                  <a:cubicBezTo>
                    <a:pt x="147" y="18"/>
                    <a:pt x="147" y="18"/>
                    <a:pt x="147" y="18"/>
                  </a:cubicBezTo>
                  <a:lnTo>
                    <a:pt x="88" y="74"/>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68" name="Freeform 22"/>
            <p:cNvSpPr/>
            <p:nvPr userDrawn="1"/>
          </p:nvSpPr>
          <p:spPr bwMode="black">
            <a:xfrm>
              <a:off x="2367" y="939"/>
              <a:ext cx="473" cy="360"/>
            </a:xfrm>
            <a:custGeom>
              <a:avLst/>
              <a:gdLst>
                <a:gd name="T0" fmla="*/ 473 w 473"/>
                <a:gd name="T1" fmla="*/ 360 h 360"/>
                <a:gd name="T2" fmla="*/ 473 w 473"/>
                <a:gd name="T3" fmla="*/ 0 h 360"/>
                <a:gd name="T4" fmla="*/ 308 w 473"/>
                <a:gd name="T5" fmla="*/ 0 h 360"/>
                <a:gd name="T6" fmla="*/ 308 w 473"/>
                <a:gd name="T7" fmla="*/ 244 h 360"/>
                <a:gd name="T8" fmla="*/ 184 w 473"/>
                <a:gd name="T9" fmla="*/ 0 h 360"/>
                <a:gd name="T10" fmla="*/ 0 w 473"/>
                <a:gd name="T11" fmla="*/ 0 h 360"/>
                <a:gd name="T12" fmla="*/ 186 w 473"/>
                <a:gd name="T13" fmla="*/ 360 h 360"/>
                <a:gd name="T14" fmla="*/ 473 w 473"/>
                <a:gd name="T15" fmla="*/ 360 h 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3" h="360" extrusionOk="0">
                  <a:moveTo>
                    <a:pt x="473" y="360"/>
                  </a:moveTo>
                  <a:lnTo>
                    <a:pt x="473" y="0"/>
                  </a:lnTo>
                  <a:lnTo>
                    <a:pt x="308" y="0"/>
                  </a:lnTo>
                  <a:lnTo>
                    <a:pt x="308" y="244"/>
                  </a:lnTo>
                  <a:lnTo>
                    <a:pt x="184" y="0"/>
                  </a:lnTo>
                  <a:lnTo>
                    <a:pt x="0" y="0"/>
                  </a:lnTo>
                  <a:lnTo>
                    <a:pt x="186" y="360"/>
                  </a:lnTo>
                  <a:lnTo>
                    <a:pt x="473" y="360"/>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69" name="Rectangle 23"/>
            <p:cNvSpPr>
              <a:spLocks noChangeArrowheads="1"/>
            </p:cNvSpPr>
            <p:nvPr userDrawn="1"/>
          </p:nvSpPr>
          <p:spPr bwMode="black">
            <a:xfrm>
              <a:off x="2131" y="939"/>
              <a:ext cx="173" cy="360"/>
            </a:xfrm>
            <a:prstGeom prst="rect">
              <a:avLst/>
            </a:pr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lvl1pPr algn="l" defTabSz="1425550">
        <a:lnSpc>
          <a:spcPct val="90000"/>
        </a:lnSpc>
        <a:spcBef>
          <a:spcPts val="0"/>
        </a:spcBef>
        <a:buNone/>
        <a:defRPr sz="5000">
          <a:solidFill>
            <a:schemeClr val="tx1"/>
          </a:solidFill>
          <a:latin typeface="+mj-lt"/>
          <a:ea typeface="+mj-ea"/>
          <a:cs typeface="+mj-cs"/>
        </a:defRPr>
      </a:lvl1pPr>
    </p:titleStyle>
    <p:bodyStyle>
      <a:lvl1pPr marL="268288" indent="-268288" algn="l" defTabSz="1425550">
        <a:lnSpc>
          <a:spcPct val="90000"/>
        </a:lnSpc>
        <a:spcBef>
          <a:spcPts val="0"/>
        </a:spcBef>
        <a:buFont typeface="Arial"/>
        <a:buChar char="•"/>
        <a:defRPr sz="2800">
          <a:solidFill>
            <a:schemeClr val="tx1"/>
          </a:solidFill>
          <a:latin typeface="+mn-lt"/>
          <a:ea typeface="+mn-ea"/>
          <a:cs typeface="+mn-cs"/>
        </a:defRPr>
      </a:lvl1pPr>
      <a:lvl2pPr marL="803275" indent="-266700" algn="l" defTabSz="1425550">
        <a:lnSpc>
          <a:spcPct val="90000"/>
        </a:lnSpc>
        <a:spcBef>
          <a:spcPts val="0"/>
        </a:spcBef>
        <a:buFont typeface="Courier New"/>
        <a:buChar char="o"/>
        <a:defRPr sz="2400">
          <a:solidFill>
            <a:schemeClr val="tx1"/>
          </a:solidFill>
          <a:latin typeface="+mn-lt"/>
          <a:ea typeface="+mn-ea"/>
          <a:cs typeface="+mn-cs"/>
        </a:defRPr>
      </a:lvl2pPr>
      <a:lvl3pPr marL="1450975" indent="-457200" algn="l" defTabSz="1425550">
        <a:lnSpc>
          <a:spcPct val="90000"/>
        </a:lnSpc>
        <a:spcBef>
          <a:spcPts val="0"/>
        </a:spcBef>
        <a:buFont typeface="Source Sans Pro"/>
        <a:buChar char="‒"/>
        <a:defRPr sz="2000" u="none">
          <a:solidFill>
            <a:schemeClr val="tx1"/>
          </a:solidFill>
          <a:latin typeface="+mn-lt"/>
          <a:ea typeface="+mn-ea"/>
          <a:cs typeface="+mn-cs"/>
        </a:defRPr>
      </a:lvl3pPr>
      <a:lvl4pPr marL="2595525" indent="-457200" algn="l" defTabSz="1425550">
        <a:lnSpc>
          <a:spcPct val="90000"/>
        </a:lnSpc>
        <a:spcBef>
          <a:spcPts val="780"/>
        </a:spcBef>
        <a:buFont typeface="Source Sans Pro"/>
        <a:buChar char="»"/>
        <a:defRPr sz="1800">
          <a:solidFill>
            <a:schemeClr val="tx1"/>
          </a:solidFill>
          <a:latin typeface="+mn-lt"/>
          <a:ea typeface="+mn-ea"/>
          <a:cs typeface="+mn-cs"/>
        </a:defRPr>
      </a:lvl4pPr>
      <a:lvl5pPr marL="3207487" indent="-356387" algn="l" defTabSz="1425550">
        <a:lnSpc>
          <a:spcPct val="90000"/>
        </a:lnSpc>
        <a:spcBef>
          <a:spcPts val="780"/>
        </a:spcBef>
        <a:buFont typeface="Arial"/>
        <a:buChar char="•"/>
        <a:defRPr sz="2800">
          <a:solidFill>
            <a:schemeClr val="tx1"/>
          </a:solidFill>
          <a:latin typeface="+mn-lt"/>
          <a:ea typeface="+mn-ea"/>
          <a:cs typeface="+mn-cs"/>
        </a:defRPr>
      </a:lvl5pPr>
      <a:lvl6pPr marL="3920261" indent="-356387" algn="l" defTabSz="1425550">
        <a:lnSpc>
          <a:spcPct val="90000"/>
        </a:lnSpc>
        <a:spcBef>
          <a:spcPts val="780"/>
        </a:spcBef>
        <a:buFont typeface="Arial"/>
        <a:buChar char="•"/>
        <a:defRPr sz="2800">
          <a:solidFill>
            <a:schemeClr val="tx1"/>
          </a:solidFill>
          <a:latin typeface="+mn-lt"/>
          <a:ea typeface="+mn-ea"/>
          <a:cs typeface="+mn-cs"/>
        </a:defRPr>
      </a:lvl6pPr>
      <a:lvl7pPr marL="4633036" indent="-356387" algn="l" defTabSz="1425550">
        <a:lnSpc>
          <a:spcPct val="90000"/>
        </a:lnSpc>
        <a:spcBef>
          <a:spcPts val="780"/>
        </a:spcBef>
        <a:buFont typeface="Arial"/>
        <a:buChar char="•"/>
        <a:defRPr sz="2800">
          <a:solidFill>
            <a:schemeClr val="tx1"/>
          </a:solidFill>
          <a:latin typeface="+mn-lt"/>
          <a:ea typeface="+mn-ea"/>
          <a:cs typeface="+mn-cs"/>
        </a:defRPr>
      </a:lvl7pPr>
      <a:lvl8pPr marL="5345811" indent="-356387" algn="l" defTabSz="1425550">
        <a:lnSpc>
          <a:spcPct val="90000"/>
        </a:lnSpc>
        <a:spcBef>
          <a:spcPts val="780"/>
        </a:spcBef>
        <a:buFont typeface="Arial"/>
        <a:buChar char="•"/>
        <a:defRPr sz="2800">
          <a:solidFill>
            <a:schemeClr val="tx1"/>
          </a:solidFill>
          <a:latin typeface="+mn-lt"/>
          <a:ea typeface="+mn-ea"/>
          <a:cs typeface="+mn-cs"/>
        </a:defRPr>
      </a:lvl8pPr>
      <a:lvl9pPr marL="6058586" indent="-356387" algn="l" defTabSz="1425550">
        <a:lnSpc>
          <a:spcPct val="90000"/>
        </a:lnSpc>
        <a:spcBef>
          <a:spcPts val="780"/>
        </a:spcBef>
        <a:buFont typeface="Arial"/>
        <a:buChar char="•"/>
        <a:defRPr sz="2800">
          <a:solidFill>
            <a:schemeClr val="tx1"/>
          </a:solidFill>
          <a:latin typeface="+mn-lt"/>
          <a:ea typeface="+mn-ea"/>
          <a:cs typeface="+mn-cs"/>
        </a:defRPr>
      </a:lvl9pPr>
    </p:bodyStyle>
    <p:otherStyle>
      <a:defPPr>
        <a:defRPr lang="en-US"/>
      </a:defPPr>
      <a:lvl1pPr marL="0" algn="l" defTabSz="1425550">
        <a:defRPr sz="2800">
          <a:solidFill>
            <a:schemeClr val="tx1"/>
          </a:solidFill>
          <a:latin typeface="+mn-lt"/>
          <a:ea typeface="+mn-ea"/>
          <a:cs typeface="+mn-cs"/>
        </a:defRPr>
      </a:lvl1pPr>
      <a:lvl2pPr marL="712775" algn="l" defTabSz="1425550">
        <a:defRPr sz="2800">
          <a:solidFill>
            <a:schemeClr val="tx1"/>
          </a:solidFill>
          <a:latin typeface="+mn-lt"/>
          <a:ea typeface="+mn-ea"/>
          <a:cs typeface="+mn-cs"/>
        </a:defRPr>
      </a:lvl2pPr>
      <a:lvl3pPr marL="1425550" algn="l" defTabSz="1425550">
        <a:defRPr sz="2800">
          <a:solidFill>
            <a:schemeClr val="tx1"/>
          </a:solidFill>
          <a:latin typeface="+mn-lt"/>
          <a:ea typeface="+mn-ea"/>
          <a:cs typeface="+mn-cs"/>
        </a:defRPr>
      </a:lvl3pPr>
      <a:lvl4pPr marL="2138324" algn="l" defTabSz="1425550">
        <a:defRPr sz="2800">
          <a:solidFill>
            <a:schemeClr val="tx1"/>
          </a:solidFill>
          <a:latin typeface="+mn-lt"/>
          <a:ea typeface="+mn-ea"/>
          <a:cs typeface="+mn-cs"/>
        </a:defRPr>
      </a:lvl4pPr>
      <a:lvl5pPr marL="2851099" algn="l" defTabSz="1425550">
        <a:defRPr sz="2800">
          <a:solidFill>
            <a:schemeClr val="tx1"/>
          </a:solidFill>
          <a:latin typeface="+mn-lt"/>
          <a:ea typeface="+mn-ea"/>
          <a:cs typeface="+mn-cs"/>
        </a:defRPr>
      </a:lvl5pPr>
      <a:lvl6pPr marL="3563874" algn="l" defTabSz="1425550">
        <a:defRPr sz="2800">
          <a:solidFill>
            <a:schemeClr val="tx1"/>
          </a:solidFill>
          <a:latin typeface="+mn-lt"/>
          <a:ea typeface="+mn-ea"/>
          <a:cs typeface="+mn-cs"/>
        </a:defRPr>
      </a:lvl6pPr>
      <a:lvl7pPr marL="4276649" algn="l" defTabSz="1425550">
        <a:defRPr sz="2800">
          <a:solidFill>
            <a:schemeClr val="tx1"/>
          </a:solidFill>
          <a:latin typeface="+mn-lt"/>
          <a:ea typeface="+mn-ea"/>
          <a:cs typeface="+mn-cs"/>
        </a:defRPr>
      </a:lvl7pPr>
      <a:lvl8pPr marL="4989424" algn="l" defTabSz="1425550">
        <a:defRPr sz="2800">
          <a:solidFill>
            <a:schemeClr val="tx1"/>
          </a:solidFill>
          <a:latin typeface="+mn-lt"/>
          <a:ea typeface="+mn-ea"/>
          <a:cs typeface="+mn-cs"/>
        </a:defRPr>
      </a:lvl8pPr>
      <a:lvl9pPr marL="5702198" algn="l" defTabSz="1425550">
        <a:defRPr sz="2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mediaserver.univ-nantes.fr/videos/prevention-des-violences-sexuelles-et-sexistes-a-luniversite-de-nantes/"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intraperso.univ-nantes.fr/sante-social-vie-au-travail/cellule-decoute-et-de-signalement-de-luniversite-de-nantes" TargetMode="External"/><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hyperlink" Target="https://mediaserver.univ-nantes.fr/videos/prevention-des-violences-sexuelles-et-sexistes-a-luniversite-de-nante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diagramQuickStyle" Target="../diagrams/quickStyle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diagramLayout" Target="../diagrams/layout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diagramData" Target="../diagrams/data3.xml"/><Relationship Id="rId5" Type="http://schemas.openxmlformats.org/officeDocument/2006/relationships/tags" Target="../tags/tag5.xml"/><Relationship Id="rId15" Type="http://schemas.microsoft.com/office/2007/relationships/diagramDrawing" Target="../diagrams/drawing3.xml"/><Relationship Id="rId10" Type="http://schemas.openxmlformats.org/officeDocument/2006/relationships/slideLayout" Target="../slideLayouts/slideLayout4.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diagramColors" Target="../diagrams/colors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3"/>
          <p:cNvSpPr>
            <a:spLocks noGrp="1"/>
          </p:cNvSpPr>
          <p:nvPr>
            <p:ph idx="1"/>
          </p:nvPr>
        </p:nvSpPr>
        <p:spPr bwMode="black">
          <a:xfrm>
            <a:off x="862197" y="2642693"/>
            <a:ext cx="12890413" cy="1994392"/>
          </a:xfrm>
        </p:spPr>
        <p:txBody>
          <a:bodyPr/>
          <a:lstStyle/>
          <a:p>
            <a:pPr>
              <a:defRPr/>
            </a:pPr>
            <a:r>
              <a:rPr lang="fr-FR" sz="7200" dirty="0"/>
              <a:t>Dispositif « Ecoute et signalement »</a:t>
            </a:r>
            <a:endParaRPr sz="7200" dirty="0"/>
          </a:p>
        </p:txBody>
      </p:sp>
      <p:sp>
        <p:nvSpPr>
          <p:cNvPr id="44" name="Espace réservé de la date 43"/>
          <p:cNvSpPr>
            <a:spLocks noGrp="1"/>
          </p:cNvSpPr>
          <p:nvPr>
            <p:ph type="dt" sz="half" idx="10"/>
          </p:nvPr>
        </p:nvSpPr>
        <p:spPr bwMode="black">
          <a:prstGeom prst="rect">
            <a:avLst/>
          </a:prstGeom>
        </p:spPr>
        <p:txBody>
          <a:bodyPr/>
          <a:lstStyle/>
          <a:p>
            <a:pPr>
              <a:defRPr/>
            </a:pPr>
            <a:fld id="{21A51634-F80D-4CE1-8E49-B18F085B1207}" type="datetime1">
              <a:rPr lang="fr-FR"/>
              <a:t>06/07/2022</a:t>
            </a:fld>
            <a:endParaRPr lang="fr-FR"/>
          </a:p>
        </p:txBody>
      </p:sp>
      <p:sp>
        <p:nvSpPr>
          <p:cNvPr id="2" name="Sous-titre 1"/>
          <p:cNvSpPr>
            <a:spLocks noGrp="1"/>
          </p:cNvSpPr>
          <p:nvPr>
            <p:ph type="subTitle" idx="12"/>
          </p:nvPr>
        </p:nvSpPr>
        <p:spPr bwMode="black">
          <a:xfrm>
            <a:off x="864568" y="5936542"/>
            <a:ext cx="11951939" cy="609398"/>
          </a:xfrm>
        </p:spPr>
        <p:txBody>
          <a:bodyPr/>
          <a:lstStyle/>
          <a:p>
            <a:pPr>
              <a:defRPr/>
            </a:pPr>
            <a:r>
              <a:rPr lang="fr-FR" dirty="0"/>
              <a:t>Webinaire DRPI</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FED230EA-8729-4499-AD9F-3CC94115E253}"/>
              </a:ext>
            </a:extLst>
          </p:cNvPr>
          <p:cNvSpPr>
            <a:spLocks noGrp="1"/>
          </p:cNvSpPr>
          <p:nvPr>
            <p:ph type="sldNum" sz="quarter" idx="12"/>
          </p:nvPr>
        </p:nvSpPr>
        <p:spPr/>
        <p:txBody>
          <a:bodyPr/>
          <a:lstStyle/>
          <a:p>
            <a:pPr>
              <a:defRPr/>
            </a:pPr>
            <a:fld id="{935F9AA5-BE22-4C36-8B95-5AA10E261444}" type="slidenum">
              <a:rPr lang="fr-FR" smtClean="0"/>
              <a:t>10</a:t>
            </a:fld>
            <a:endParaRPr lang="fr-FR"/>
          </a:p>
        </p:txBody>
      </p:sp>
      <p:sp>
        <p:nvSpPr>
          <p:cNvPr id="5" name="Titre 4">
            <a:extLst>
              <a:ext uri="{FF2B5EF4-FFF2-40B4-BE49-F238E27FC236}">
                <a16:creationId xmlns:a16="http://schemas.microsoft.com/office/drawing/2014/main" id="{AD000966-A1DF-4965-A1FD-71A81E974A28}"/>
              </a:ext>
            </a:extLst>
          </p:cNvPr>
          <p:cNvSpPr>
            <a:spLocks noGrp="1"/>
          </p:cNvSpPr>
          <p:nvPr>
            <p:ph type="title"/>
          </p:nvPr>
        </p:nvSpPr>
        <p:spPr/>
        <p:txBody>
          <a:bodyPr/>
          <a:lstStyle/>
          <a:p>
            <a:r>
              <a:rPr lang="fr-FR" dirty="0"/>
              <a:t>Réponse à votre question : </a:t>
            </a:r>
          </a:p>
        </p:txBody>
      </p:sp>
      <p:sp>
        <p:nvSpPr>
          <p:cNvPr id="8" name="Rectangle 7">
            <a:extLst>
              <a:ext uri="{FF2B5EF4-FFF2-40B4-BE49-F238E27FC236}">
                <a16:creationId xmlns:a16="http://schemas.microsoft.com/office/drawing/2014/main" id="{38D23A79-4121-46E3-AC2F-48878DAD8668}"/>
              </a:ext>
            </a:extLst>
          </p:cNvPr>
          <p:cNvSpPr/>
          <p:nvPr/>
        </p:nvSpPr>
        <p:spPr>
          <a:xfrm>
            <a:off x="478262" y="2297609"/>
            <a:ext cx="12268582" cy="1200329"/>
          </a:xfrm>
          <a:prstGeom prst="rect">
            <a:avLst/>
          </a:prstGeom>
        </p:spPr>
        <p:txBody>
          <a:bodyPr wrap="square">
            <a:spAutoFit/>
          </a:bodyPr>
          <a:lstStyle/>
          <a:p>
            <a:r>
              <a:rPr lang="fr-FR" sz="2400" b="1" i="1" dirty="0">
                <a:solidFill>
                  <a:schemeClr val="accent3">
                    <a:lumMod val="60000"/>
                    <a:lumOff val="40000"/>
                  </a:schemeClr>
                </a:solidFill>
              </a:rPr>
              <a:t> Comment agir en cas de harcèlement d'un point de vue extérieur (lorsque l'on est pas la victime) comment amener des harceleurs à se remettre en question lorsque leur mauvais comportement est admis (que tout le monde préfère ferme les yeux) </a:t>
            </a:r>
            <a:endParaRPr lang="fr-FR" sz="2400" b="1" dirty="0">
              <a:solidFill>
                <a:schemeClr val="accent3">
                  <a:lumMod val="60000"/>
                  <a:lumOff val="40000"/>
                </a:schemeClr>
              </a:solidFill>
            </a:endParaRPr>
          </a:p>
        </p:txBody>
      </p:sp>
      <p:sp>
        <p:nvSpPr>
          <p:cNvPr id="9" name="Rectangle 8">
            <a:extLst>
              <a:ext uri="{FF2B5EF4-FFF2-40B4-BE49-F238E27FC236}">
                <a16:creationId xmlns:a16="http://schemas.microsoft.com/office/drawing/2014/main" id="{7E9DA0D9-B443-49E8-BB55-CA67A3484EAE}"/>
              </a:ext>
            </a:extLst>
          </p:cNvPr>
          <p:cNvSpPr/>
          <p:nvPr/>
        </p:nvSpPr>
        <p:spPr>
          <a:xfrm>
            <a:off x="646735" y="4074171"/>
            <a:ext cx="11980130" cy="1200329"/>
          </a:xfrm>
          <a:prstGeom prst="rect">
            <a:avLst/>
          </a:prstGeom>
        </p:spPr>
        <p:txBody>
          <a:bodyPr wrap="square">
            <a:spAutoFit/>
          </a:bodyPr>
          <a:lstStyle/>
          <a:p>
            <a:r>
              <a:rPr lang="fr-FR" sz="2400" dirty="0">
                <a:solidFill>
                  <a:schemeClr val="accent5"/>
                </a:solidFill>
              </a:rPr>
              <a:t>Capsule vidéo: </a:t>
            </a:r>
          </a:p>
          <a:p>
            <a:r>
              <a:rPr lang="fr-FR" sz="2400" dirty="0">
                <a:hlinkClick r:id="rId2"/>
              </a:rPr>
              <a:t>https://mediaserver.univ-nantes.fr/videos/prevention-des-violences-sexuelles-et-sexistes-a-luniversite-de-nantes/</a:t>
            </a:r>
            <a:endParaRPr lang="fr-FR" sz="2400" dirty="0"/>
          </a:p>
        </p:txBody>
      </p:sp>
      <p:sp>
        <p:nvSpPr>
          <p:cNvPr id="10" name="Rectangle 9">
            <a:extLst>
              <a:ext uri="{FF2B5EF4-FFF2-40B4-BE49-F238E27FC236}">
                <a16:creationId xmlns:a16="http://schemas.microsoft.com/office/drawing/2014/main" id="{F91BB5F9-2B27-470B-89AC-D80A2D2C1A9F}"/>
              </a:ext>
            </a:extLst>
          </p:cNvPr>
          <p:cNvSpPr/>
          <p:nvPr/>
        </p:nvSpPr>
        <p:spPr>
          <a:xfrm>
            <a:off x="646735" y="6402083"/>
            <a:ext cx="7763664" cy="461665"/>
          </a:xfrm>
          <a:prstGeom prst="rect">
            <a:avLst/>
          </a:prstGeom>
        </p:spPr>
        <p:txBody>
          <a:bodyPr wrap="none">
            <a:spAutoFit/>
          </a:bodyPr>
          <a:lstStyle/>
          <a:p>
            <a:r>
              <a:rPr lang="fr-FR" sz="2400" dirty="0"/>
              <a:t>https://www.combattrelesexismeordinaire.defense.gouv.fr</a:t>
            </a:r>
          </a:p>
        </p:txBody>
      </p:sp>
      <p:sp>
        <p:nvSpPr>
          <p:cNvPr id="11" name="Rectangle 10">
            <a:extLst>
              <a:ext uri="{FF2B5EF4-FFF2-40B4-BE49-F238E27FC236}">
                <a16:creationId xmlns:a16="http://schemas.microsoft.com/office/drawing/2014/main" id="{8115C544-86C0-411B-8C3A-48246805E199}"/>
              </a:ext>
            </a:extLst>
          </p:cNvPr>
          <p:cNvSpPr/>
          <p:nvPr/>
        </p:nvSpPr>
        <p:spPr>
          <a:xfrm>
            <a:off x="646735" y="5957232"/>
            <a:ext cx="7308411" cy="523220"/>
          </a:xfrm>
          <a:prstGeom prst="rect">
            <a:avLst/>
          </a:prstGeom>
        </p:spPr>
        <p:txBody>
          <a:bodyPr wrap="none">
            <a:spAutoFit/>
          </a:bodyPr>
          <a:lstStyle/>
          <a:p>
            <a:r>
              <a:rPr lang="fr-FR" sz="2800" dirty="0">
                <a:solidFill>
                  <a:schemeClr val="accent5"/>
                </a:solidFill>
              </a:rPr>
              <a:t>Ressources : simulations de réactions possibles </a:t>
            </a:r>
          </a:p>
        </p:txBody>
      </p:sp>
    </p:spTree>
    <p:extLst>
      <p:ext uri="{BB962C8B-B14F-4D97-AF65-F5344CB8AC3E}">
        <p14:creationId xmlns:p14="http://schemas.microsoft.com/office/powerpoint/2010/main" val="2984261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935F9AA5-BE22-4C36-8B95-5AA10E261444}" type="slidenum">
              <a:rPr lang="fr-FR" smtClean="0"/>
              <a:t>11</a:t>
            </a:fld>
            <a:endParaRPr lang="fr-FR"/>
          </a:p>
        </p:txBody>
      </p:sp>
      <p:sp>
        <p:nvSpPr>
          <p:cNvPr id="5" name="Titre 4"/>
          <p:cNvSpPr>
            <a:spLocks noGrp="1"/>
          </p:cNvSpPr>
          <p:nvPr>
            <p:ph type="title"/>
          </p:nvPr>
        </p:nvSpPr>
        <p:spPr>
          <a:xfrm>
            <a:off x="646735" y="567103"/>
            <a:ext cx="12392174" cy="692497"/>
          </a:xfrm>
        </p:spPr>
        <p:txBody>
          <a:bodyPr/>
          <a:lstStyle/>
          <a:p>
            <a:r>
              <a:rPr lang="fr-FR" dirty="0"/>
              <a:t>CONTACT Cellule écoute et signalement</a:t>
            </a: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177" y="2763868"/>
            <a:ext cx="2824274" cy="25820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ZoneTexte 7"/>
          <p:cNvSpPr txBox="1"/>
          <p:nvPr/>
        </p:nvSpPr>
        <p:spPr>
          <a:xfrm>
            <a:off x="3921345" y="2876133"/>
            <a:ext cx="8053515" cy="697944"/>
          </a:xfrm>
          <a:prstGeom prst="rect">
            <a:avLst/>
          </a:prstGeom>
          <a:noFill/>
        </p:spPr>
        <p:txBody>
          <a:bodyPr wrap="square" lIns="142555" tIns="71277" rIns="142555" bIns="71277" rtlCol="0">
            <a:spAutoFit/>
          </a:bodyPr>
          <a:lstStyle/>
          <a:p>
            <a:r>
              <a:rPr lang="fr-FR" sz="3600" dirty="0">
                <a:solidFill>
                  <a:schemeClr val="accent5"/>
                </a:solidFill>
              </a:rPr>
              <a:t>@</a:t>
            </a:r>
            <a:r>
              <a:rPr lang="fr-FR" sz="3600" dirty="0">
                <a:solidFill>
                  <a:srgbClr val="004080"/>
                </a:solidFill>
              </a:rPr>
              <a:t>  </a:t>
            </a:r>
            <a:r>
              <a:rPr lang="fr-FR" sz="3600" dirty="0"/>
              <a:t>ecoute-signalement@univ-nantes.fr</a:t>
            </a:r>
          </a:p>
        </p:txBody>
      </p:sp>
      <p:sp>
        <p:nvSpPr>
          <p:cNvPr id="9" name="ZoneTexte 8"/>
          <p:cNvSpPr txBox="1"/>
          <p:nvPr/>
        </p:nvSpPr>
        <p:spPr>
          <a:xfrm>
            <a:off x="3921347" y="3941918"/>
            <a:ext cx="8053515" cy="1251942"/>
          </a:xfrm>
          <a:prstGeom prst="rect">
            <a:avLst/>
          </a:prstGeom>
          <a:noFill/>
        </p:spPr>
        <p:txBody>
          <a:bodyPr wrap="square" lIns="142555" tIns="71277" rIns="142555" bIns="71277" rtlCol="0">
            <a:spAutoFit/>
          </a:bodyPr>
          <a:lstStyle/>
          <a:p>
            <a:r>
              <a:rPr lang="fr-FR" sz="3600" dirty="0">
                <a:solidFill>
                  <a:schemeClr val="accent5"/>
                </a:solidFill>
              </a:rPr>
              <a:t>Tel</a:t>
            </a:r>
            <a:r>
              <a:rPr lang="fr-FR" sz="3600" dirty="0">
                <a:solidFill>
                  <a:srgbClr val="004080"/>
                </a:solidFill>
              </a:rPr>
              <a:t>   </a:t>
            </a:r>
            <a:r>
              <a:rPr lang="fr-FR" sz="3600" dirty="0"/>
              <a:t>0800 711 260 (prise de RDV)</a:t>
            </a:r>
          </a:p>
          <a:p>
            <a:endParaRPr lang="fr-FR" sz="3600" dirty="0">
              <a:solidFill>
                <a:srgbClr val="004080"/>
              </a:solidFill>
            </a:endParaRPr>
          </a:p>
        </p:txBody>
      </p:sp>
      <p:sp>
        <p:nvSpPr>
          <p:cNvPr id="10" name="ZoneTexte 9"/>
          <p:cNvSpPr txBox="1"/>
          <p:nvPr/>
        </p:nvSpPr>
        <p:spPr>
          <a:xfrm>
            <a:off x="503139" y="6498034"/>
            <a:ext cx="13199467" cy="3098601"/>
          </a:xfrm>
          <a:prstGeom prst="rect">
            <a:avLst/>
          </a:prstGeom>
          <a:noFill/>
        </p:spPr>
        <p:txBody>
          <a:bodyPr wrap="square" lIns="142555" tIns="71277" rIns="142555" bIns="71277" rtlCol="0">
            <a:spAutoFit/>
          </a:bodyPr>
          <a:lstStyle/>
          <a:p>
            <a:r>
              <a:rPr lang="fr-FR" sz="2400" dirty="0">
                <a:solidFill>
                  <a:schemeClr val="accent5"/>
                </a:solidFill>
              </a:rPr>
              <a:t>Page intranet : </a:t>
            </a:r>
          </a:p>
          <a:p>
            <a:r>
              <a:rPr lang="fr-FR" sz="2400" dirty="0">
                <a:hlinkClick r:id="rId3"/>
              </a:rPr>
              <a:t>https://intraperso.univ-nantes.fr/sante-social-vie-au-travail/cellule-decoute-et-de-signalement-de-luniversite-de-nantes</a:t>
            </a:r>
            <a:endParaRPr lang="fr-FR" sz="2400" dirty="0"/>
          </a:p>
          <a:p>
            <a:endParaRPr lang="fr-FR" sz="2400" dirty="0"/>
          </a:p>
          <a:p>
            <a:r>
              <a:rPr lang="fr-FR" sz="2400" dirty="0">
                <a:solidFill>
                  <a:schemeClr val="accent5"/>
                </a:solidFill>
              </a:rPr>
              <a:t>Capsule vidéo: </a:t>
            </a:r>
          </a:p>
          <a:p>
            <a:r>
              <a:rPr lang="fr-FR" sz="2400" dirty="0">
                <a:hlinkClick r:id="rId4"/>
              </a:rPr>
              <a:t>https://mediaserver.univ-nantes.fr/videos/prevention-des-violences-sexuelles-et-sexistes-a-luniversite-de-nantes/</a:t>
            </a:r>
            <a:endParaRPr lang="fr-FR" sz="2400" dirty="0"/>
          </a:p>
          <a:p>
            <a:r>
              <a:rPr lang="fr-FR" sz="2400" dirty="0">
                <a:solidFill>
                  <a:schemeClr val="accent5"/>
                </a:solidFill>
              </a:rPr>
              <a:t> </a:t>
            </a:r>
          </a:p>
        </p:txBody>
      </p:sp>
    </p:spTree>
    <p:extLst>
      <p:ext uri="{BB962C8B-B14F-4D97-AF65-F5344CB8AC3E}">
        <p14:creationId xmlns:p14="http://schemas.microsoft.com/office/powerpoint/2010/main" val="2409951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31131" y="1745506"/>
            <a:ext cx="13177464" cy="5983176"/>
          </a:xfrm>
        </p:spPr>
        <p:txBody>
          <a:bodyPr/>
          <a:lstStyle/>
          <a:p>
            <a:endParaRPr lang="fr-FR" sz="2400" b="1" dirty="0"/>
          </a:p>
          <a:p>
            <a:pPr algn="just"/>
            <a:r>
              <a:rPr lang="fr-FR" sz="2400" dirty="0"/>
              <a:t>Les </a:t>
            </a:r>
            <a:r>
              <a:rPr lang="fr-FR" sz="2400" b="1" dirty="0"/>
              <a:t>violences sexuelles et sexistes </a:t>
            </a:r>
            <a:r>
              <a:rPr lang="fr-FR" sz="2400" dirty="0"/>
              <a:t>se définissent comme toute atteinte sexuelle commise sans le consentement d’une personne et tout agissement discriminatoire fondé sur la tradition patriarcale qui perpétue les rôles sexués attribués aux femmes et aux hommes. Il peut s’agir d’agissement ou outrage sexiste, de harcèlement sexuel, d’agression sexuelle ou de viol. Les violences sexuelles et sexistes sont exercées dans l’espace public, dans les lieux de travail mais aussi dans la sphère privée (entre (ex) conjoints, </a:t>
            </a:r>
            <a:r>
              <a:rPr lang="fr-FR" sz="2400" dirty="0" err="1"/>
              <a:t>ami.e.s</a:t>
            </a:r>
            <a:r>
              <a:rPr lang="fr-FR" sz="2400" dirty="0"/>
              <a:t> ou membres de la famille). </a:t>
            </a:r>
            <a:endParaRPr lang="fr-FR" sz="2400" b="1" dirty="0"/>
          </a:p>
          <a:p>
            <a:endParaRPr lang="fr-FR" sz="2400" b="1" dirty="0"/>
          </a:p>
          <a:p>
            <a:r>
              <a:rPr lang="fr-FR" sz="2400" b="1" dirty="0"/>
              <a:t>Harcèlement sexuel </a:t>
            </a:r>
          </a:p>
          <a:p>
            <a:pPr marL="0" indent="0">
              <a:buNone/>
            </a:pPr>
            <a:r>
              <a:rPr lang="fr-FR" sz="2400" dirty="0"/>
              <a:t>Le harcèlement sexuel désigne non seulement les pressions exercées sur une personne pour obtenir abusivement des faveurs sexuelles, mais aussi le fait d'imposer régulièrement des propos ou comportements dégradants ou humiliants.</a:t>
            </a:r>
            <a:br>
              <a:rPr lang="fr-FR" sz="2400" dirty="0"/>
            </a:br>
            <a:r>
              <a:rPr lang="fr-FR" sz="2400" dirty="0"/>
              <a:t> </a:t>
            </a:r>
          </a:p>
          <a:p>
            <a:r>
              <a:rPr lang="fr-FR" sz="2400" b="1" dirty="0"/>
              <a:t>Harcèlement moral</a:t>
            </a:r>
          </a:p>
          <a:p>
            <a:pPr marL="0" indent="0">
              <a:buNone/>
            </a:pPr>
            <a:r>
              <a:rPr lang="fr-FR" sz="2400" dirty="0"/>
              <a:t>Le harcèlement moral est constitué de plusieurs conduites qui ont pour objet ou comme effet de porter atteinte à la personnalité, à la dignité ou à l'intégrité physique ou psychique d'une personne et de créer un environnement intimidant, hostile, dégradant, humiliant ou offensant.</a:t>
            </a:r>
          </a:p>
          <a:p>
            <a:pPr marL="536575" lvl="1" indent="0" algn="just">
              <a:buNone/>
            </a:pPr>
            <a:endParaRPr lang="fr-FR" dirty="0"/>
          </a:p>
        </p:txBody>
      </p:sp>
      <p:sp>
        <p:nvSpPr>
          <p:cNvPr id="3" name="Espace réservé du numéro de diapositive 2"/>
          <p:cNvSpPr>
            <a:spLocks noGrp="1"/>
          </p:cNvSpPr>
          <p:nvPr>
            <p:ph type="sldNum" sz="quarter" idx="12"/>
          </p:nvPr>
        </p:nvSpPr>
        <p:spPr/>
        <p:txBody>
          <a:bodyPr/>
          <a:lstStyle/>
          <a:p>
            <a:pPr>
              <a:defRPr/>
            </a:pPr>
            <a:fld id="{935F9AA5-BE22-4C36-8B95-5AA10E261444}" type="slidenum">
              <a:rPr lang="fr-FR" smtClean="0"/>
              <a:t>13</a:t>
            </a:fld>
            <a:endParaRPr lang="fr-FR"/>
          </a:p>
        </p:txBody>
      </p:sp>
      <p:sp>
        <p:nvSpPr>
          <p:cNvPr id="5" name="Titre 4"/>
          <p:cNvSpPr>
            <a:spLocks noGrp="1"/>
          </p:cNvSpPr>
          <p:nvPr>
            <p:ph type="title"/>
          </p:nvPr>
        </p:nvSpPr>
        <p:spPr/>
        <p:txBody>
          <a:bodyPr/>
          <a:lstStyle/>
          <a:p>
            <a:r>
              <a:rPr lang="fr-FR" dirty="0"/>
              <a:t>Annexes : quelques </a:t>
            </a:r>
            <a:r>
              <a:rPr lang="fr-FR" dirty="0" err="1"/>
              <a:t>definitions</a:t>
            </a:r>
            <a:endParaRPr lang="fr-FR" dirty="0"/>
          </a:p>
        </p:txBody>
      </p:sp>
    </p:spTree>
    <p:extLst>
      <p:ext uri="{BB962C8B-B14F-4D97-AF65-F5344CB8AC3E}">
        <p14:creationId xmlns:p14="http://schemas.microsoft.com/office/powerpoint/2010/main" val="4116214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3"/>
          <p:cNvSpPr>
            <a:spLocks noGrp="1"/>
          </p:cNvSpPr>
          <p:nvPr>
            <p:ph idx="1"/>
          </p:nvPr>
        </p:nvSpPr>
        <p:spPr bwMode="auto">
          <a:xfrm>
            <a:off x="995975" y="2393578"/>
            <a:ext cx="12263800" cy="3988784"/>
          </a:xfrm>
        </p:spPr>
        <p:txBody>
          <a:bodyPr/>
          <a:lstStyle/>
          <a:p>
            <a:pPr>
              <a:defRPr/>
            </a:pPr>
            <a:r>
              <a:rPr lang="fr-FR" dirty="0"/>
              <a:t>Définitions juridiques des violences sexuelles et sexistes</a:t>
            </a:r>
            <a:endParaRPr dirty="0"/>
          </a:p>
        </p:txBody>
      </p:sp>
      <p:sp>
        <p:nvSpPr>
          <p:cNvPr id="3" name="Espace réservé du numéro de diapositive 2"/>
          <p:cNvSpPr>
            <a:spLocks noGrp="1"/>
          </p:cNvSpPr>
          <p:nvPr>
            <p:ph type="sldNum" sz="quarter" idx="12"/>
          </p:nvPr>
        </p:nvSpPr>
        <p:spPr bwMode="auto"/>
        <p:txBody>
          <a:bodyPr/>
          <a:lstStyle/>
          <a:p>
            <a:pPr>
              <a:defRPr/>
            </a:pPr>
            <a:fld id="{935F9AA5-BE22-4C36-8B95-5AA10E261444}" type="slidenum">
              <a:rPr lang="fr-FR"/>
              <a:t>14</a:t>
            </a:fld>
            <a:endParaRPr lang="fr-FR"/>
          </a:p>
        </p:txBody>
      </p:sp>
    </p:spTree>
    <p:extLst>
      <p:ext uri="{BB962C8B-B14F-4D97-AF65-F5344CB8AC3E}">
        <p14:creationId xmlns:p14="http://schemas.microsoft.com/office/powerpoint/2010/main" val="2364216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87115" y="1817514"/>
            <a:ext cx="13609512" cy="6980372"/>
          </a:xfrm>
        </p:spPr>
        <p:txBody>
          <a:bodyPr/>
          <a:lstStyle/>
          <a:p>
            <a:pPr marL="536575" lvl="1" indent="0" algn="just">
              <a:buNone/>
            </a:pPr>
            <a:r>
              <a:rPr lang="fr-FR" b="1" dirty="0"/>
              <a:t>Administration de substance – Article 222-30-1 du code pénal : </a:t>
            </a:r>
          </a:p>
          <a:p>
            <a:pPr marL="536575" lvl="1" indent="0" algn="just">
              <a:buNone/>
            </a:pPr>
            <a:r>
              <a:rPr lang="fr-FR" dirty="0"/>
              <a:t>« Le fait d’administrer à une personne, à son insu, une substance de nature à altérer son discernement ou le contrôle de ses actes afin de commettre à son égard un viol ou une agression sexuelle est punit de cinq ans d’emprisonnement et de 75 000€ d’amende. »</a:t>
            </a:r>
          </a:p>
          <a:p>
            <a:pPr marL="536575" lvl="1" indent="0" algn="just">
              <a:buNone/>
            </a:pPr>
            <a:endParaRPr lang="fr-FR" dirty="0"/>
          </a:p>
          <a:p>
            <a:pPr marL="536575" lvl="1" indent="0" algn="just">
              <a:buNone/>
            </a:pPr>
            <a:r>
              <a:rPr lang="fr-FR" b="1" dirty="0"/>
              <a:t>Agression sexuelle – Article 222-22 du code pénal : </a:t>
            </a:r>
          </a:p>
          <a:p>
            <a:pPr marL="536575" lvl="1" indent="0" algn="just">
              <a:buNone/>
            </a:pPr>
            <a:r>
              <a:rPr lang="fr-FR" dirty="0"/>
              <a:t>« Constitue une agression sexuelle toute atteinte sexuelle commise avec violence, contrainte, menace ou surprise ». </a:t>
            </a:r>
          </a:p>
          <a:p>
            <a:pPr marL="536575" lvl="1" indent="0" algn="just">
              <a:buNone/>
            </a:pPr>
            <a:r>
              <a:rPr lang="fr-FR" dirty="0"/>
              <a:t>L’agression sexuelle est punie de cinq ans de prison et 75 000€ d’amende. </a:t>
            </a:r>
          </a:p>
          <a:p>
            <a:pPr marL="536575" lvl="1" indent="0" algn="just">
              <a:buNone/>
            </a:pPr>
            <a:endParaRPr lang="fr-FR" dirty="0"/>
          </a:p>
          <a:p>
            <a:pPr marL="536575" lvl="1" indent="0" algn="just">
              <a:buNone/>
            </a:pPr>
            <a:r>
              <a:rPr lang="fr-FR" b="1" dirty="0"/>
              <a:t>Bizutage – Article 225-16-1 du code pénal : </a:t>
            </a:r>
          </a:p>
          <a:p>
            <a:pPr marL="536575" lvl="1" indent="0" algn="just">
              <a:buNone/>
            </a:pPr>
            <a:r>
              <a:rPr lang="fr-FR" dirty="0"/>
              <a:t>« Hors les cas de violences, de menaces ou d’atteintes sexuelles, le fait pour une personne d’amener autrui, contre son gré ou non, à subir ou à commettre des actes humiliants ou dégradants ou à consommer de l’alcool de manière excessive, lors de manifestations ou de réunions liées aux milieux scolaire, sportif et socio-éducatif est puni de six mois d’emprisonnement et de 7 500€ d’amende. »</a:t>
            </a:r>
          </a:p>
          <a:p>
            <a:pPr marL="536575" lvl="1" indent="0" algn="just">
              <a:buNone/>
            </a:pPr>
            <a:endParaRPr lang="fr-FR" dirty="0"/>
          </a:p>
          <a:p>
            <a:pPr marL="536575" lvl="1" indent="0" algn="just">
              <a:buNone/>
            </a:pPr>
            <a:r>
              <a:rPr lang="fr-FR" b="1" dirty="0"/>
              <a:t>Exhibition sexuelle – Article 222-32 du code pénal :</a:t>
            </a:r>
          </a:p>
          <a:p>
            <a:pPr marL="536575" lvl="1" indent="0" algn="just">
              <a:buNone/>
            </a:pPr>
            <a:r>
              <a:rPr lang="fr-FR" dirty="0"/>
              <a:t>« L’exhibition sexuelle imposée à la vue d’autrui dans un lieu accessible aux regards du public est punie d’un an d’emprisonnement et de 15 000€ d’amende ».</a:t>
            </a:r>
          </a:p>
          <a:p>
            <a:pPr marL="536575" lvl="1" indent="0" algn="just">
              <a:buNone/>
            </a:pPr>
            <a:endParaRPr lang="fr-FR" dirty="0"/>
          </a:p>
          <a:p>
            <a:pPr marL="536575" lvl="1" indent="0" algn="just">
              <a:buNone/>
            </a:pPr>
            <a:endParaRPr lang="fr-FR" dirty="0"/>
          </a:p>
        </p:txBody>
      </p:sp>
      <p:sp>
        <p:nvSpPr>
          <p:cNvPr id="3" name="Espace réservé du numéro de diapositive 2"/>
          <p:cNvSpPr>
            <a:spLocks noGrp="1"/>
          </p:cNvSpPr>
          <p:nvPr>
            <p:ph type="sldNum" sz="quarter" idx="12"/>
          </p:nvPr>
        </p:nvSpPr>
        <p:spPr/>
        <p:txBody>
          <a:bodyPr/>
          <a:lstStyle/>
          <a:p>
            <a:pPr>
              <a:defRPr/>
            </a:pPr>
            <a:fld id="{935F9AA5-BE22-4C36-8B95-5AA10E261444}" type="slidenum">
              <a:rPr lang="fr-FR" smtClean="0"/>
              <a:t>15</a:t>
            </a:fld>
            <a:endParaRPr lang="fr-FR"/>
          </a:p>
        </p:txBody>
      </p:sp>
      <p:sp>
        <p:nvSpPr>
          <p:cNvPr id="5" name="Titre 4"/>
          <p:cNvSpPr>
            <a:spLocks noGrp="1"/>
          </p:cNvSpPr>
          <p:nvPr>
            <p:ph type="title"/>
          </p:nvPr>
        </p:nvSpPr>
        <p:spPr/>
        <p:txBody>
          <a:bodyPr/>
          <a:lstStyle/>
          <a:p>
            <a:r>
              <a:rPr lang="fr-FR" dirty="0"/>
              <a:t>Définitions juridiques</a:t>
            </a:r>
          </a:p>
        </p:txBody>
      </p:sp>
    </p:spTree>
    <p:extLst>
      <p:ext uri="{BB962C8B-B14F-4D97-AF65-F5344CB8AC3E}">
        <p14:creationId xmlns:p14="http://schemas.microsoft.com/office/powerpoint/2010/main" val="324469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23119" y="1889522"/>
            <a:ext cx="13609512" cy="6647974"/>
          </a:xfrm>
        </p:spPr>
        <p:txBody>
          <a:bodyPr/>
          <a:lstStyle/>
          <a:p>
            <a:pPr marL="536575" lvl="1" indent="0" algn="just">
              <a:buNone/>
            </a:pPr>
            <a:r>
              <a:rPr lang="fr-FR" b="1" dirty="0"/>
              <a:t>Harcèlement sexuel – Article 222-33 du code pénal : </a:t>
            </a:r>
          </a:p>
          <a:p>
            <a:pPr marL="536575" lvl="1" indent="0" algn="just">
              <a:buNone/>
            </a:pPr>
            <a:r>
              <a:rPr lang="fr-FR" dirty="0"/>
              <a:t>« I. Le harcèlement sexuel est le fait d’imposer à une personne, de façon répétée, des propos ou comportements à connotation sexuelle qui soit porte une atteinte à sa dignité en raison de leur caractère dégradant ou humiliant, soit créent à son encontre une situation intimidante, hostile ou offensante. </a:t>
            </a:r>
          </a:p>
          <a:p>
            <a:pPr marL="536575" lvl="1" indent="0" algn="just">
              <a:buNone/>
            </a:pPr>
            <a:r>
              <a:rPr lang="fr-FR" dirty="0"/>
              <a:t>L’infraction est également constituée : </a:t>
            </a:r>
          </a:p>
          <a:p>
            <a:pPr lvl="1" algn="just">
              <a:buFont typeface="Arial" panose="020B0604020202020204" pitchFamily="34" charset="0"/>
              <a:buChar char="•"/>
            </a:pPr>
            <a:r>
              <a:rPr lang="fr-FR" dirty="0"/>
              <a:t>1° Lorsque ces propos ou comportements sont imposés à une même victime par plusieurs personnes, de manière concertée ou à l’instigation de l’une d’elles, alors même que chacune de ces personnes n’a pas agi de façon répétée.</a:t>
            </a:r>
          </a:p>
          <a:p>
            <a:pPr lvl="1" algn="just">
              <a:buFont typeface="Arial" panose="020B0604020202020204" pitchFamily="34" charset="0"/>
              <a:buChar char="•"/>
            </a:pPr>
            <a:r>
              <a:rPr lang="fr-FR" dirty="0"/>
              <a:t>2° Lorsque ces propos ou comportements sont imposés à une même victime, successivement, par plusieurs personnes qui, même en l’absence de concertation, savent que ces propos ou comportements caractérisent une répétition. </a:t>
            </a:r>
          </a:p>
          <a:p>
            <a:pPr marL="536575" lvl="1" indent="0" algn="just">
              <a:buNone/>
            </a:pPr>
            <a:endParaRPr lang="fr-FR" dirty="0"/>
          </a:p>
          <a:p>
            <a:pPr marL="536575" lvl="1" indent="0" algn="just">
              <a:buNone/>
            </a:pPr>
            <a:r>
              <a:rPr lang="fr-FR" dirty="0"/>
              <a:t>II. Est assimilé au harcèlement sexuel le fait, même non répété, d’user de toute forme de pression grave dans le but réel ou apparent d’obtenir un acte de nature sexuelle, que celui-ci soit recherché au profit de l’auteur des faits ou au profit d’un tiers. »</a:t>
            </a:r>
          </a:p>
          <a:p>
            <a:pPr marL="536575" lvl="1" indent="0" algn="just">
              <a:buNone/>
            </a:pPr>
            <a:endParaRPr lang="fr-FR" dirty="0"/>
          </a:p>
          <a:p>
            <a:pPr marL="536575" lvl="1" indent="0" algn="just">
              <a:buNone/>
            </a:pPr>
            <a:endParaRPr lang="fr-FR" dirty="0"/>
          </a:p>
          <a:p>
            <a:pPr marL="536575" lvl="1" indent="0" algn="just">
              <a:buNone/>
            </a:pPr>
            <a:endParaRPr lang="fr-FR" dirty="0"/>
          </a:p>
          <a:p>
            <a:pPr marL="536575" lvl="1" indent="0" algn="just">
              <a:buNone/>
            </a:pPr>
            <a:endParaRPr lang="fr-FR" dirty="0"/>
          </a:p>
        </p:txBody>
      </p:sp>
      <p:sp>
        <p:nvSpPr>
          <p:cNvPr id="3" name="Espace réservé du numéro de diapositive 2"/>
          <p:cNvSpPr>
            <a:spLocks noGrp="1"/>
          </p:cNvSpPr>
          <p:nvPr>
            <p:ph type="sldNum" sz="quarter" idx="12"/>
          </p:nvPr>
        </p:nvSpPr>
        <p:spPr/>
        <p:txBody>
          <a:bodyPr/>
          <a:lstStyle/>
          <a:p>
            <a:pPr>
              <a:defRPr/>
            </a:pPr>
            <a:fld id="{935F9AA5-BE22-4C36-8B95-5AA10E261444}" type="slidenum">
              <a:rPr lang="fr-FR" smtClean="0"/>
              <a:t>16</a:t>
            </a:fld>
            <a:endParaRPr lang="fr-FR"/>
          </a:p>
        </p:txBody>
      </p:sp>
      <p:sp>
        <p:nvSpPr>
          <p:cNvPr id="5" name="Titre 4"/>
          <p:cNvSpPr>
            <a:spLocks noGrp="1"/>
          </p:cNvSpPr>
          <p:nvPr>
            <p:ph type="title"/>
          </p:nvPr>
        </p:nvSpPr>
        <p:spPr/>
        <p:txBody>
          <a:bodyPr/>
          <a:lstStyle/>
          <a:p>
            <a:r>
              <a:rPr lang="fr-FR" dirty="0"/>
              <a:t>Définitions juridiques</a:t>
            </a:r>
          </a:p>
        </p:txBody>
      </p:sp>
    </p:spTree>
    <p:extLst>
      <p:ext uri="{BB962C8B-B14F-4D97-AF65-F5344CB8AC3E}">
        <p14:creationId xmlns:p14="http://schemas.microsoft.com/office/powerpoint/2010/main" val="3947753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23119" y="1889522"/>
            <a:ext cx="13609512" cy="7312771"/>
          </a:xfrm>
        </p:spPr>
        <p:txBody>
          <a:bodyPr/>
          <a:lstStyle/>
          <a:p>
            <a:pPr marL="536575" lvl="1" indent="0" algn="just">
              <a:buNone/>
            </a:pPr>
            <a:r>
              <a:rPr lang="fr-FR" b="1" dirty="0"/>
              <a:t>Harcèlement – Article 222-33-2-2 du code pénal : </a:t>
            </a:r>
          </a:p>
          <a:p>
            <a:pPr marL="536575" lvl="1" indent="0" algn="just">
              <a:buNone/>
            </a:pPr>
            <a:r>
              <a:rPr lang="fr-FR" dirty="0"/>
              <a:t>« Le fait de harceler une personne par des propos ou comportements répétés ayant pour objet ou pour effet une dégradation de ses conditions de vie se traduisant par une altération de sa santé physique ou mentale est puni d'un an d'emprisonnement et de 15 000 € d'amende lorsque ces faits ont causé une incapacité totale de travail inférieure ou égale à huit jours ou n'ont entraîné aucune incapacité de travail. </a:t>
            </a:r>
          </a:p>
          <a:p>
            <a:pPr marL="536575" lvl="1" indent="0" algn="just">
              <a:buNone/>
            </a:pPr>
            <a:r>
              <a:rPr lang="fr-FR" dirty="0"/>
              <a:t>L’infraction est également constituée : </a:t>
            </a:r>
          </a:p>
          <a:p>
            <a:pPr marL="993775" lvl="1" indent="-457200" algn="just">
              <a:buAutoNum type="alphaLcParenR"/>
            </a:pPr>
            <a:r>
              <a:rPr lang="fr-FR" dirty="0"/>
              <a:t>Lorsque ces propos ou comportements sont imposés à une même victime par plusieurs personnes, de manière concertée ou à l’instigation de l’une d’elles, alors même que chacune de ces personnes n’a pas agi de façon répétée. </a:t>
            </a:r>
          </a:p>
          <a:p>
            <a:pPr marL="993775" lvl="1" indent="-457200" algn="just">
              <a:buAutoNum type="alphaLcParenR"/>
            </a:pPr>
            <a:r>
              <a:rPr lang="fr-FR" dirty="0"/>
              <a:t>Lorsque ces propos ou comportements sont imposés à une même victime, successivement, par plusieurs personnes qui, même en l’absence de concertation, savent que ces propos ou comportements caractérisent une répétition. </a:t>
            </a:r>
          </a:p>
          <a:p>
            <a:pPr marL="536575" lvl="1" indent="0" algn="just">
              <a:buNone/>
            </a:pPr>
            <a:endParaRPr lang="fr-FR" b="1" dirty="0"/>
          </a:p>
          <a:p>
            <a:pPr marL="536575" lvl="1" indent="0" algn="just">
              <a:buNone/>
            </a:pPr>
            <a:r>
              <a:rPr lang="fr-FR" b="1" dirty="0"/>
              <a:t>Cyberharcèlement : </a:t>
            </a:r>
          </a:p>
          <a:p>
            <a:pPr marL="536575" lvl="1" indent="0" algn="just">
              <a:buNone/>
            </a:pPr>
            <a:r>
              <a:rPr lang="fr-FR" sz="2400" b="1" dirty="0"/>
              <a:t>« </a:t>
            </a:r>
            <a:r>
              <a:rPr lang="fr-FR" sz="2400" dirty="0"/>
              <a:t>Les faits (…) sont punis de deux ans d’emprisonnement et de 30 000 € d’amende : (…)Lorsqu’ils ont été commis par l’utilisation d’un service de communication au public en ligne ou par le biais d’un support numérique. »</a:t>
            </a:r>
          </a:p>
          <a:p>
            <a:pPr marL="536575" lvl="1" indent="0" algn="just">
              <a:buNone/>
            </a:pPr>
            <a:r>
              <a:rPr lang="fr-FR" dirty="0"/>
              <a:t> </a:t>
            </a:r>
          </a:p>
          <a:p>
            <a:pPr marL="536575" lvl="1" indent="0" algn="just">
              <a:buNone/>
            </a:pPr>
            <a:endParaRPr lang="fr-FR" dirty="0"/>
          </a:p>
          <a:p>
            <a:pPr marL="536575" lvl="1" indent="0" algn="just">
              <a:buNone/>
            </a:pPr>
            <a:endParaRPr lang="fr-FR" dirty="0"/>
          </a:p>
          <a:p>
            <a:pPr marL="536575" lvl="1" indent="0" algn="just">
              <a:buNone/>
            </a:pPr>
            <a:endParaRPr lang="fr-FR" dirty="0"/>
          </a:p>
        </p:txBody>
      </p:sp>
      <p:sp>
        <p:nvSpPr>
          <p:cNvPr id="3" name="Espace réservé du numéro de diapositive 2"/>
          <p:cNvSpPr>
            <a:spLocks noGrp="1"/>
          </p:cNvSpPr>
          <p:nvPr>
            <p:ph type="sldNum" sz="quarter" idx="12"/>
          </p:nvPr>
        </p:nvSpPr>
        <p:spPr/>
        <p:txBody>
          <a:bodyPr/>
          <a:lstStyle/>
          <a:p>
            <a:pPr>
              <a:defRPr/>
            </a:pPr>
            <a:fld id="{935F9AA5-BE22-4C36-8B95-5AA10E261444}" type="slidenum">
              <a:rPr lang="fr-FR" smtClean="0"/>
              <a:t>17</a:t>
            </a:fld>
            <a:endParaRPr lang="fr-FR"/>
          </a:p>
        </p:txBody>
      </p:sp>
      <p:sp>
        <p:nvSpPr>
          <p:cNvPr id="5" name="Titre 4"/>
          <p:cNvSpPr>
            <a:spLocks noGrp="1"/>
          </p:cNvSpPr>
          <p:nvPr>
            <p:ph type="title"/>
          </p:nvPr>
        </p:nvSpPr>
        <p:spPr/>
        <p:txBody>
          <a:bodyPr/>
          <a:lstStyle/>
          <a:p>
            <a:r>
              <a:rPr lang="fr-FR" dirty="0"/>
              <a:t>Définitions juridiques</a:t>
            </a:r>
          </a:p>
        </p:txBody>
      </p:sp>
    </p:spTree>
    <p:extLst>
      <p:ext uri="{BB962C8B-B14F-4D97-AF65-F5344CB8AC3E}">
        <p14:creationId xmlns:p14="http://schemas.microsoft.com/office/powerpoint/2010/main" val="1329060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23119" y="1634646"/>
            <a:ext cx="13609512" cy="7977569"/>
          </a:xfrm>
        </p:spPr>
        <p:txBody>
          <a:bodyPr/>
          <a:lstStyle/>
          <a:p>
            <a:pPr marL="536575" lvl="1" indent="0" algn="just">
              <a:buNone/>
            </a:pPr>
            <a:r>
              <a:rPr lang="fr-FR" b="1" dirty="0"/>
              <a:t>Injure non publique – Article R625-8-1 du code pénal : </a:t>
            </a:r>
          </a:p>
          <a:p>
            <a:pPr marL="536575" lvl="1" indent="0" algn="just">
              <a:buNone/>
            </a:pPr>
            <a:r>
              <a:rPr lang="fr-FR" sz="2400" dirty="0"/>
              <a:t>« L’injure non publique est commise envers une personne ou un groupe de personnes à raison de leur origine ou de leur appartenance ou de leur non-appartenance, vraie ou supposée, à une ethnie, une nation, une prétendue race ou une religion déterminée est punie de l’amende prévue pour les contraventions de la 5</a:t>
            </a:r>
            <a:r>
              <a:rPr lang="fr-FR" sz="2400" baseline="30000" dirty="0"/>
              <a:t>ème</a:t>
            </a:r>
            <a:r>
              <a:rPr lang="fr-FR" sz="2400" dirty="0"/>
              <a:t> classe. </a:t>
            </a:r>
          </a:p>
          <a:p>
            <a:pPr marL="536575" lvl="1" indent="0" algn="just">
              <a:buNone/>
            </a:pPr>
            <a:r>
              <a:rPr lang="fr-FR" dirty="0"/>
              <a:t>Est punie de la même peine l’injure non publique commise envers une personne ou un groupe de personnes à raison de leur sexe, de leur orientation sexuelle ou identité de genre, ou de leur handicap ». </a:t>
            </a:r>
            <a:endParaRPr lang="fr-FR" sz="2400" dirty="0"/>
          </a:p>
          <a:p>
            <a:pPr marL="536575" lvl="1" indent="0" algn="just">
              <a:buNone/>
            </a:pPr>
            <a:r>
              <a:rPr lang="fr-FR" dirty="0"/>
              <a:t> </a:t>
            </a:r>
          </a:p>
          <a:p>
            <a:pPr marL="536575" lvl="1" indent="0" algn="just">
              <a:buNone/>
            </a:pPr>
            <a:r>
              <a:rPr lang="fr-FR" b="1" dirty="0"/>
              <a:t>Outrage sexiste – Article 621-1 du code pénal : </a:t>
            </a:r>
          </a:p>
          <a:p>
            <a:pPr marL="536575" lvl="1" indent="0" algn="just">
              <a:buNone/>
            </a:pPr>
            <a:r>
              <a:rPr lang="fr-FR" dirty="0"/>
              <a:t>« Constitue un outrage sexiste le fait […] d’imposer à une personne tout propos ou comportement à connotation sexuelle ou sexiste qui soit porte atteinte à sa dignité en raison de son caractère dégradant ou humiliant, soit créé à son encontre une situation intimidante, hostile ou offensante. »</a:t>
            </a:r>
          </a:p>
          <a:p>
            <a:pPr marL="536575" lvl="1" indent="0" algn="just">
              <a:buNone/>
            </a:pPr>
            <a:endParaRPr lang="fr-FR" dirty="0"/>
          </a:p>
          <a:p>
            <a:pPr marL="536575" lvl="1" indent="0" algn="just">
              <a:buNone/>
            </a:pPr>
            <a:r>
              <a:rPr lang="fr-FR" b="1" dirty="0"/>
              <a:t>Viol –Article 222-23 du code pénal : </a:t>
            </a:r>
          </a:p>
          <a:p>
            <a:pPr marL="536575" lvl="1" indent="0" algn="just">
              <a:buNone/>
            </a:pPr>
            <a:r>
              <a:rPr lang="fr-FR" dirty="0"/>
              <a:t>« Tout acte de pénétration sexuelle, de quelques nature qu’il soit, commis sur la personne d’autrui ou sur la personne de l’auteur par violence, contrainte, menace ou surprise est un viol. »</a:t>
            </a:r>
          </a:p>
          <a:p>
            <a:pPr marL="536575" lvl="1" indent="0" algn="just">
              <a:buNone/>
            </a:pPr>
            <a:endParaRPr lang="fr-FR" dirty="0"/>
          </a:p>
          <a:p>
            <a:pPr marL="536575" lvl="1" indent="0" algn="just">
              <a:buNone/>
            </a:pPr>
            <a:r>
              <a:rPr lang="fr-FR" b="1" dirty="0"/>
              <a:t>Voyeurisme – Article 226-3-1 du code pénal : </a:t>
            </a:r>
          </a:p>
          <a:p>
            <a:pPr marL="536575" lvl="1" indent="0" algn="just">
              <a:buNone/>
            </a:pPr>
            <a:r>
              <a:rPr lang="fr-FR" dirty="0"/>
              <a:t>« Le fait d’user de tout moyen afin d’apercevoir les parties intimes d’une personne que celle-ci, du fait de son habillement ou de sa présence dans un lieu clos, a caché à la vu des tiers, lorsqu’il est commis à l’insu ou sans le consentement de la personne, est puni d’un an d’emprisonnement et d 15 000€ d’amende. »</a:t>
            </a:r>
          </a:p>
          <a:p>
            <a:pPr marL="536575" lvl="1" indent="0" algn="just">
              <a:buNone/>
            </a:pPr>
            <a:endParaRPr lang="fr-FR" dirty="0"/>
          </a:p>
        </p:txBody>
      </p:sp>
      <p:sp>
        <p:nvSpPr>
          <p:cNvPr id="3" name="Espace réservé du numéro de diapositive 2"/>
          <p:cNvSpPr>
            <a:spLocks noGrp="1"/>
          </p:cNvSpPr>
          <p:nvPr>
            <p:ph type="sldNum" sz="quarter" idx="12"/>
          </p:nvPr>
        </p:nvSpPr>
        <p:spPr/>
        <p:txBody>
          <a:bodyPr/>
          <a:lstStyle/>
          <a:p>
            <a:pPr>
              <a:defRPr/>
            </a:pPr>
            <a:fld id="{935F9AA5-BE22-4C36-8B95-5AA10E261444}" type="slidenum">
              <a:rPr lang="fr-FR" smtClean="0"/>
              <a:t>18</a:t>
            </a:fld>
            <a:endParaRPr lang="fr-FR"/>
          </a:p>
        </p:txBody>
      </p:sp>
      <p:sp>
        <p:nvSpPr>
          <p:cNvPr id="5" name="Titre 4"/>
          <p:cNvSpPr>
            <a:spLocks noGrp="1"/>
          </p:cNvSpPr>
          <p:nvPr>
            <p:ph type="title"/>
          </p:nvPr>
        </p:nvSpPr>
        <p:spPr/>
        <p:txBody>
          <a:bodyPr/>
          <a:lstStyle/>
          <a:p>
            <a:r>
              <a:rPr lang="fr-FR" dirty="0"/>
              <a:t>Définitions juridiques</a:t>
            </a:r>
          </a:p>
        </p:txBody>
      </p:sp>
    </p:spTree>
    <p:extLst>
      <p:ext uri="{BB962C8B-B14F-4D97-AF65-F5344CB8AC3E}">
        <p14:creationId xmlns:p14="http://schemas.microsoft.com/office/powerpoint/2010/main" val="2093258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re 2"/>
          <p:cNvSpPr>
            <a:spLocks noGrp="1"/>
          </p:cNvSpPr>
          <p:nvPr>
            <p:ph type="title"/>
          </p:nvPr>
        </p:nvSpPr>
        <p:spPr bwMode="auto">
          <a:xfrm>
            <a:off x="646735" y="341170"/>
            <a:ext cx="12392174" cy="1384995"/>
          </a:xfrm>
        </p:spPr>
        <p:txBody>
          <a:bodyPr/>
          <a:lstStyle/>
          <a:p>
            <a:pPr>
              <a:defRPr/>
            </a:pPr>
            <a:r>
              <a:rPr lang="fr-FR" dirty="0"/>
              <a:t>Violences sexuelles et sexistes</a:t>
            </a:r>
            <a:br>
              <a:rPr lang="fr-FR" dirty="0"/>
            </a:br>
            <a:r>
              <a:rPr lang="fr-FR" dirty="0"/>
              <a:t>Le cadre pénal</a:t>
            </a:r>
            <a:endParaRPr dirty="0"/>
          </a:p>
        </p:txBody>
      </p:sp>
      <p:sp>
        <p:nvSpPr>
          <p:cNvPr id="6" name="Espace réservé du numéro de diapositive 5"/>
          <p:cNvSpPr>
            <a:spLocks noGrp="1"/>
          </p:cNvSpPr>
          <p:nvPr>
            <p:ph type="sldNum" sz="quarter" idx="12"/>
          </p:nvPr>
        </p:nvSpPr>
        <p:spPr bwMode="auto"/>
        <p:txBody>
          <a:bodyPr/>
          <a:lstStyle/>
          <a:p>
            <a:pPr>
              <a:defRPr/>
            </a:pPr>
            <a:fld id="{935F9AA5-BE22-4C36-8B95-5AA10E261444}" type="slidenum">
              <a:rPr lang="fr-FR"/>
              <a:t>19</a:t>
            </a:fld>
            <a:endParaRPr lang="fr-F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787" t="31839" r="9589" b="17272"/>
          <a:stretch/>
        </p:blipFill>
        <p:spPr bwMode="auto">
          <a:xfrm>
            <a:off x="1511251" y="2825626"/>
            <a:ext cx="11034202"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431131" y="8802290"/>
            <a:ext cx="10081120" cy="369332"/>
          </a:xfrm>
          <a:prstGeom prst="rect">
            <a:avLst/>
          </a:prstGeom>
          <a:noFill/>
        </p:spPr>
        <p:txBody>
          <a:bodyPr wrap="square" rtlCol="0">
            <a:spAutoFit/>
          </a:bodyPr>
          <a:lstStyle/>
          <a:p>
            <a:r>
              <a:rPr lang="fr-FR" dirty="0"/>
              <a:t>Source : formation 2022 ANEF et CPED</a:t>
            </a:r>
          </a:p>
        </p:txBody>
      </p:sp>
    </p:spTree>
    <p:extLst>
      <p:ext uri="{BB962C8B-B14F-4D97-AF65-F5344CB8AC3E}">
        <p14:creationId xmlns:p14="http://schemas.microsoft.com/office/powerpoint/2010/main" val="759767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935F9AA5-BE22-4C36-8B95-5AA10E261444}" type="slidenum">
              <a:rPr lang="fr-FR" smtClean="0"/>
              <a:t>2</a:t>
            </a:fld>
            <a:endParaRPr lang="fr-FR"/>
          </a:p>
        </p:txBody>
      </p:sp>
      <p:sp>
        <p:nvSpPr>
          <p:cNvPr id="5" name="Titre 4"/>
          <p:cNvSpPr>
            <a:spLocks noGrp="1"/>
          </p:cNvSpPr>
          <p:nvPr>
            <p:ph type="title"/>
          </p:nvPr>
        </p:nvSpPr>
        <p:spPr>
          <a:xfrm>
            <a:off x="575147" y="520223"/>
            <a:ext cx="12392174" cy="1938992"/>
          </a:xfrm>
        </p:spPr>
        <p:txBody>
          <a:bodyPr/>
          <a:lstStyle/>
          <a:p>
            <a:r>
              <a:rPr lang="fr-FR" dirty="0"/>
              <a:t>3 missions allouées à la cellule</a:t>
            </a:r>
            <a:br>
              <a:rPr lang="fr-FR" dirty="0"/>
            </a:br>
            <a:r>
              <a:rPr lang="fr-FR" sz="4000" dirty="0"/>
              <a:t>Décret du 13 mars 2020</a:t>
            </a:r>
            <a:br>
              <a:rPr lang="fr-FR" sz="4000" dirty="0"/>
            </a:br>
            <a:endParaRPr lang="fr-FR" dirty="0"/>
          </a:p>
        </p:txBody>
      </p:sp>
      <p:grpSp>
        <p:nvGrpSpPr>
          <p:cNvPr id="6" name="Groupe 5"/>
          <p:cNvGrpSpPr/>
          <p:nvPr/>
        </p:nvGrpSpPr>
        <p:grpSpPr>
          <a:xfrm>
            <a:off x="6861650" y="2321570"/>
            <a:ext cx="4744081" cy="1700597"/>
            <a:chOff x="5488306" y="5961"/>
            <a:chExt cx="5358836" cy="2423716"/>
          </a:xfrm>
          <a:solidFill>
            <a:schemeClr val="accent4"/>
          </a:solidFill>
        </p:grpSpPr>
        <p:sp>
          <p:nvSpPr>
            <p:cNvPr id="16" name="Rectangle 15"/>
            <p:cNvSpPr/>
            <p:nvPr/>
          </p:nvSpPr>
          <p:spPr>
            <a:xfrm>
              <a:off x="5488306" y="5961"/>
              <a:ext cx="5358836" cy="2423716"/>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ectangle 16"/>
            <p:cNvSpPr/>
            <p:nvPr/>
          </p:nvSpPr>
          <p:spPr>
            <a:xfrm>
              <a:off x="5488306" y="5961"/>
              <a:ext cx="5358836" cy="24237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fr-FR" sz="3500" kern="1200" dirty="0">
                  <a:solidFill>
                    <a:schemeClr val="bg1"/>
                  </a:solidFill>
                </a:rPr>
                <a:t>Recueillir le signalement</a:t>
              </a:r>
            </a:p>
          </p:txBody>
        </p:sp>
      </p:grpSp>
      <p:sp>
        <p:nvSpPr>
          <p:cNvPr id="7" name="Rectangle 6"/>
          <p:cNvSpPr/>
          <p:nvPr/>
        </p:nvSpPr>
        <p:spPr>
          <a:xfrm>
            <a:off x="4222223" y="1908445"/>
            <a:ext cx="2124215" cy="1700597"/>
          </a:xfrm>
          <a:prstGeom prst="rect">
            <a:avLst/>
          </a:prstGeom>
          <a:blipFill>
            <a:blip r:embed="rId2" cstate="print">
              <a:extLst>
                <a:ext uri="{28A0092B-C50C-407E-A947-70E740481C1C}">
                  <a14:useLocalDpi xmlns:a14="http://schemas.microsoft.com/office/drawing/2010/main" val="0"/>
                </a:ext>
              </a:extLst>
            </a:blip>
            <a:srcRect/>
            <a:stretch>
              <a:fillRect l="-6000" r="-6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8" name="Groupe 7"/>
          <p:cNvGrpSpPr/>
          <p:nvPr/>
        </p:nvGrpSpPr>
        <p:grpSpPr>
          <a:xfrm>
            <a:off x="4031531" y="4481810"/>
            <a:ext cx="5202159" cy="2376264"/>
            <a:chOff x="2848879" y="2829590"/>
            <a:chExt cx="5358836" cy="2423716"/>
          </a:xfrm>
          <a:solidFill>
            <a:schemeClr val="accent4"/>
          </a:solidFill>
        </p:grpSpPr>
        <p:sp>
          <p:nvSpPr>
            <p:cNvPr id="14" name="Rectangle 13"/>
            <p:cNvSpPr/>
            <p:nvPr/>
          </p:nvSpPr>
          <p:spPr>
            <a:xfrm>
              <a:off x="2848879" y="2829590"/>
              <a:ext cx="5358836" cy="2423716"/>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angle 14"/>
            <p:cNvSpPr/>
            <p:nvPr/>
          </p:nvSpPr>
          <p:spPr>
            <a:xfrm>
              <a:off x="2848879" y="2829590"/>
              <a:ext cx="5358836" cy="24237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fr-FR" sz="3500" kern="1200" dirty="0"/>
                <a:t>Orienter vers les autorités compétentes en matière de soutien/accompagnement</a:t>
              </a:r>
            </a:p>
          </p:txBody>
        </p:sp>
      </p:grpSp>
      <p:sp>
        <p:nvSpPr>
          <p:cNvPr id="9" name="Rectangle 8"/>
          <p:cNvSpPr/>
          <p:nvPr/>
        </p:nvSpPr>
        <p:spPr>
          <a:xfrm>
            <a:off x="9821007" y="4732074"/>
            <a:ext cx="2124215" cy="1700597"/>
          </a:xfrm>
          <a:prstGeom prst="rect">
            <a:avLst/>
          </a:prstGeom>
          <a:blipFill>
            <a:blip r:embed="rId3">
              <a:extLst>
                <a:ext uri="{28A0092B-C50C-407E-A947-70E740481C1C}">
                  <a14:useLocalDpi xmlns:a14="http://schemas.microsoft.com/office/drawing/2010/main" val="0"/>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10" name="Groupe 9"/>
          <p:cNvGrpSpPr/>
          <p:nvPr/>
        </p:nvGrpSpPr>
        <p:grpSpPr>
          <a:xfrm>
            <a:off x="7199883" y="7168069"/>
            <a:ext cx="5522809" cy="2088232"/>
            <a:chOff x="5488306" y="5653219"/>
            <a:chExt cx="5506423" cy="2423717"/>
          </a:xfrm>
          <a:solidFill>
            <a:schemeClr val="accent4"/>
          </a:solidFill>
        </p:grpSpPr>
        <p:sp>
          <p:nvSpPr>
            <p:cNvPr id="12" name="Rectangle 11"/>
            <p:cNvSpPr/>
            <p:nvPr/>
          </p:nvSpPr>
          <p:spPr>
            <a:xfrm>
              <a:off x="5488306" y="5653220"/>
              <a:ext cx="5358836" cy="2423716"/>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angle 12"/>
            <p:cNvSpPr/>
            <p:nvPr/>
          </p:nvSpPr>
          <p:spPr>
            <a:xfrm>
              <a:off x="5488306" y="5653219"/>
              <a:ext cx="5506423" cy="24237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fr-FR" sz="3500" kern="1200" dirty="0"/>
                <a:t>Orienter vers les autorités compétentes en matière de traitement et mesures de protection fonctionnelle</a:t>
              </a:r>
            </a:p>
          </p:txBody>
        </p:sp>
      </p:grpSp>
      <p:sp>
        <p:nvSpPr>
          <p:cNvPr id="11" name="Rectangle 10"/>
          <p:cNvSpPr/>
          <p:nvPr/>
        </p:nvSpPr>
        <p:spPr>
          <a:xfrm>
            <a:off x="4222223" y="7555704"/>
            <a:ext cx="2124215" cy="1700597"/>
          </a:xfrm>
          <a:prstGeom prst="rect">
            <a:avLst/>
          </a:prstGeom>
          <a:blipFill>
            <a:blip r:embed="rId4">
              <a:extLst>
                <a:ext uri="{28A0092B-C50C-407E-A947-70E740481C1C}">
                  <a14:useLocalDpi xmlns:a14="http://schemas.microsoft.com/office/drawing/2010/main" val="0"/>
                </a:ext>
              </a:extLst>
            </a:blip>
            <a:srcRect/>
            <a:stretch>
              <a:fillRect l="-6000" r="-6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065734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735" y="341170"/>
            <a:ext cx="12392174" cy="1384995"/>
          </a:xfrm>
        </p:spPr>
        <p:txBody>
          <a:bodyPr/>
          <a:lstStyle/>
          <a:p>
            <a:r>
              <a:rPr lang="fr-FR" dirty="0"/>
              <a:t>Violences sexuelles et sexistes</a:t>
            </a:r>
            <a:br>
              <a:rPr lang="fr-FR" dirty="0"/>
            </a:br>
            <a:r>
              <a:rPr lang="fr-FR" dirty="0"/>
              <a:t>Le cadre pénal</a:t>
            </a:r>
          </a:p>
        </p:txBody>
      </p:sp>
      <p:sp>
        <p:nvSpPr>
          <p:cNvPr id="4" name="Espace réservé du numéro de diapositive 3"/>
          <p:cNvSpPr>
            <a:spLocks noGrp="1"/>
          </p:cNvSpPr>
          <p:nvPr>
            <p:ph type="sldNum" sz="quarter" idx="12"/>
          </p:nvPr>
        </p:nvSpPr>
        <p:spPr/>
        <p:txBody>
          <a:bodyPr/>
          <a:lstStyle/>
          <a:p>
            <a:pPr>
              <a:defRPr/>
            </a:pPr>
            <a:fld id="{935F9AA5-BE22-4C36-8B95-5AA10E261444}" type="slidenum">
              <a:rPr lang="fr-FR" smtClean="0"/>
              <a:t>20</a:t>
            </a:fld>
            <a:endParaRPr lang="fr-F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412" t="29616" r="9588" b="8162"/>
          <a:stretch/>
        </p:blipFill>
        <p:spPr bwMode="auto">
          <a:xfrm>
            <a:off x="1079203" y="2465586"/>
            <a:ext cx="12684311" cy="6252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431131" y="8802290"/>
            <a:ext cx="10081120" cy="369332"/>
          </a:xfrm>
          <a:prstGeom prst="rect">
            <a:avLst/>
          </a:prstGeom>
          <a:noFill/>
        </p:spPr>
        <p:txBody>
          <a:bodyPr wrap="square" rtlCol="0">
            <a:spAutoFit/>
          </a:bodyPr>
          <a:lstStyle/>
          <a:p>
            <a:r>
              <a:rPr lang="fr-FR" dirty="0"/>
              <a:t>Source : formation 2022 ANEF et CPED</a:t>
            </a:r>
          </a:p>
        </p:txBody>
      </p:sp>
    </p:spTree>
    <p:extLst>
      <p:ext uri="{BB962C8B-B14F-4D97-AF65-F5344CB8AC3E}">
        <p14:creationId xmlns:p14="http://schemas.microsoft.com/office/powerpoint/2010/main" val="4202082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735" y="341170"/>
            <a:ext cx="12392174" cy="1384995"/>
          </a:xfrm>
        </p:spPr>
        <p:txBody>
          <a:bodyPr/>
          <a:lstStyle/>
          <a:p>
            <a:r>
              <a:rPr lang="fr-FR" dirty="0"/>
              <a:t>Violences sexuelles et sexistes</a:t>
            </a:r>
            <a:br>
              <a:rPr lang="fr-FR" dirty="0"/>
            </a:br>
            <a:r>
              <a:rPr lang="fr-FR" dirty="0"/>
              <a:t>Le cadre pénal</a:t>
            </a:r>
          </a:p>
        </p:txBody>
      </p:sp>
      <p:sp>
        <p:nvSpPr>
          <p:cNvPr id="4" name="Espace réservé du numéro de diapositive 3"/>
          <p:cNvSpPr>
            <a:spLocks noGrp="1"/>
          </p:cNvSpPr>
          <p:nvPr>
            <p:ph type="sldNum" sz="quarter" idx="12"/>
          </p:nvPr>
        </p:nvSpPr>
        <p:spPr/>
        <p:txBody>
          <a:bodyPr/>
          <a:lstStyle/>
          <a:p>
            <a:pPr>
              <a:defRPr/>
            </a:pPr>
            <a:fld id="{935F9AA5-BE22-4C36-8B95-5AA10E261444}" type="slidenum">
              <a:rPr lang="fr-FR" smtClean="0"/>
              <a:t>21</a:t>
            </a:fld>
            <a:endParaRPr lang="fr-F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162" t="29616" r="10214" b="13939"/>
          <a:stretch/>
        </p:blipFill>
        <p:spPr bwMode="auto">
          <a:xfrm>
            <a:off x="719163" y="2609602"/>
            <a:ext cx="11906226" cy="5352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431131" y="8802290"/>
            <a:ext cx="10081120" cy="369332"/>
          </a:xfrm>
          <a:prstGeom prst="rect">
            <a:avLst/>
          </a:prstGeom>
          <a:noFill/>
        </p:spPr>
        <p:txBody>
          <a:bodyPr wrap="square" rtlCol="0">
            <a:spAutoFit/>
          </a:bodyPr>
          <a:lstStyle/>
          <a:p>
            <a:r>
              <a:rPr lang="fr-FR" dirty="0"/>
              <a:t>Source : formation 2022 ANEF et CPED</a:t>
            </a:r>
          </a:p>
        </p:txBody>
      </p:sp>
    </p:spTree>
    <p:extLst>
      <p:ext uri="{BB962C8B-B14F-4D97-AF65-F5344CB8AC3E}">
        <p14:creationId xmlns:p14="http://schemas.microsoft.com/office/powerpoint/2010/main" val="2425744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935F9AA5-BE22-4C36-8B95-5AA10E261444}" type="slidenum">
              <a:rPr lang="fr-FR" smtClean="0"/>
              <a:t>3</a:t>
            </a:fld>
            <a:endParaRPr lang="fr-FR"/>
          </a:p>
        </p:txBody>
      </p:sp>
      <p:sp>
        <p:nvSpPr>
          <p:cNvPr id="5" name="Titre 4"/>
          <p:cNvSpPr>
            <a:spLocks noGrp="1"/>
          </p:cNvSpPr>
          <p:nvPr>
            <p:ph type="title"/>
          </p:nvPr>
        </p:nvSpPr>
        <p:spPr>
          <a:xfrm>
            <a:off x="646735" y="567103"/>
            <a:ext cx="12392174" cy="692497"/>
          </a:xfrm>
        </p:spPr>
        <p:txBody>
          <a:bodyPr/>
          <a:lstStyle/>
          <a:p>
            <a:r>
              <a:rPr lang="fr-FR" dirty="0"/>
              <a:t> Périmètre de saisie de la cellule </a:t>
            </a:r>
          </a:p>
        </p:txBody>
      </p:sp>
      <p:sp>
        <p:nvSpPr>
          <p:cNvPr id="7" name="Rectangle 6"/>
          <p:cNvSpPr/>
          <p:nvPr/>
        </p:nvSpPr>
        <p:spPr>
          <a:xfrm>
            <a:off x="646735" y="1684476"/>
            <a:ext cx="13393908" cy="8279190"/>
          </a:xfrm>
          <a:prstGeom prst="rect">
            <a:avLst/>
          </a:prstGeom>
        </p:spPr>
        <p:txBody>
          <a:bodyPr wrap="square">
            <a:spAutoFit/>
          </a:bodyPr>
          <a:lstStyle/>
          <a:p>
            <a:pPr algn="just"/>
            <a:r>
              <a:rPr lang="fr-FR" sz="2800" b="1" dirty="0">
                <a:solidFill>
                  <a:schemeClr val="accent6">
                    <a:lumMod val="60000"/>
                    <a:lumOff val="40000"/>
                  </a:schemeClr>
                </a:solidFill>
              </a:rPr>
              <a:t>Les violences sexuelles et sexistes </a:t>
            </a:r>
            <a:r>
              <a:rPr lang="fr-FR" sz="2800" dirty="0"/>
              <a:t>se définissent comme toute atteinte sexuelle commise sans le consentement d’une personne et tout agissement discriminatoire fondé sur la tradition patriarcale qui perpétue les rôles sexués attribués aux femmes et aux hommes. Il peut s’agir d’agissement ou outrage sexiste, de harcèlement sexuel, d’agression sexuelle ou de viol. Les violences sexuelles et sexistes sont exercées dans l’espace public, dans les lieux de travail mais aussi dans la sphère privée (entre (ex) conjoints, </a:t>
            </a:r>
            <a:r>
              <a:rPr lang="fr-FR" sz="2800" dirty="0" err="1"/>
              <a:t>ami.e.s</a:t>
            </a:r>
            <a:r>
              <a:rPr lang="fr-FR" sz="2800" dirty="0"/>
              <a:t> ou membres de la famille). </a:t>
            </a:r>
          </a:p>
          <a:p>
            <a:pPr algn="just"/>
            <a:endParaRPr lang="fr-FR" sz="2800" b="1" dirty="0">
              <a:solidFill>
                <a:schemeClr val="accent3">
                  <a:lumMod val="60000"/>
                  <a:lumOff val="40000"/>
                </a:schemeClr>
              </a:solidFill>
            </a:endParaRPr>
          </a:p>
          <a:p>
            <a:pPr algn="just"/>
            <a:r>
              <a:rPr lang="fr-FR" sz="2800" b="1" dirty="0">
                <a:solidFill>
                  <a:schemeClr val="accent3">
                    <a:lumMod val="60000"/>
                    <a:lumOff val="40000"/>
                  </a:schemeClr>
                </a:solidFill>
              </a:rPr>
              <a:t>Le harcèlement moral </a:t>
            </a:r>
            <a:r>
              <a:rPr lang="fr-FR" sz="2800" dirty="0"/>
              <a:t>est constitué d’agissements répétés qui ont pour objet ou comme effet de porter atteinte à la personnalité, à la dignité ou à l'intégrité physique ou psychique d'une personne et de créer un environnement intimidant, hostile, dégradant, humiliant ou offensant.</a:t>
            </a:r>
          </a:p>
          <a:p>
            <a:pPr algn="just"/>
            <a:endParaRPr lang="fr-FR" sz="2800" dirty="0"/>
          </a:p>
          <a:p>
            <a:pPr algn="just"/>
            <a:r>
              <a:rPr lang="fr-FR" sz="2800" b="1" dirty="0">
                <a:solidFill>
                  <a:srgbClr val="7030A0"/>
                </a:solidFill>
              </a:rPr>
              <a:t>La discrimination</a:t>
            </a:r>
            <a:r>
              <a:rPr lang="fr-FR" sz="2800" dirty="0"/>
              <a:t> est un traitement défavorable qui doit généralement remplir deux conditions cumulatives : être fondé sur un critère défini par la loi (sexe, âge, handicap…) ET relever d'une situation visée par la loi (accès à un emploi, un service, un logement…). À ce jour, la loi reconnait plus de 25 critères de discrimination.</a:t>
            </a:r>
          </a:p>
          <a:p>
            <a:pPr algn="just"/>
            <a:endParaRPr lang="fr-FR" sz="2800" dirty="0"/>
          </a:p>
          <a:p>
            <a:pPr algn="just"/>
            <a:endParaRPr lang="fr-FR" sz="2800" b="1" dirty="0"/>
          </a:p>
        </p:txBody>
      </p:sp>
    </p:spTree>
    <p:extLst>
      <p:ext uri="{BB962C8B-B14F-4D97-AF65-F5344CB8AC3E}">
        <p14:creationId xmlns:p14="http://schemas.microsoft.com/office/powerpoint/2010/main" val="532863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935F9AA5-BE22-4C36-8B95-5AA10E261444}" type="slidenum">
              <a:rPr lang="fr-FR" smtClean="0"/>
              <a:t>4</a:t>
            </a:fld>
            <a:endParaRPr lang="fr-FR"/>
          </a:p>
        </p:txBody>
      </p:sp>
      <p:sp>
        <p:nvSpPr>
          <p:cNvPr id="6" name="Rectangle à coins arrondis 5"/>
          <p:cNvSpPr/>
          <p:nvPr/>
        </p:nvSpPr>
        <p:spPr>
          <a:xfrm>
            <a:off x="8475026" y="6578903"/>
            <a:ext cx="5613124" cy="1459412"/>
          </a:xfrm>
          <a:prstGeom prst="roundRect">
            <a:avLst/>
          </a:prstGeom>
          <a:ln>
            <a:solidFill>
              <a:schemeClr val="accent5"/>
            </a:solidFill>
          </a:ln>
        </p:spPr>
        <p:style>
          <a:lnRef idx="2">
            <a:schemeClr val="accent3"/>
          </a:lnRef>
          <a:fillRef idx="1">
            <a:schemeClr val="lt1"/>
          </a:fillRef>
          <a:effectRef idx="0">
            <a:schemeClr val="accent3"/>
          </a:effectRef>
          <a:fontRef idx="minor">
            <a:schemeClr val="dk1"/>
          </a:fontRef>
        </p:style>
        <p:txBody>
          <a:bodyPr lIns="142555" tIns="71277" rIns="142555" bIns="71277" rtlCol="0" anchor="ctr"/>
          <a:lstStyle/>
          <a:p>
            <a:pPr lvl="0" algn="ctr"/>
            <a:endParaRPr lang="fr-FR" sz="2500" dirty="0">
              <a:solidFill>
                <a:schemeClr val="tx1"/>
              </a:solidFill>
            </a:endParaRPr>
          </a:p>
        </p:txBody>
      </p:sp>
      <p:sp>
        <p:nvSpPr>
          <p:cNvPr id="7" name="ZoneTexte 6"/>
          <p:cNvSpPr txBox="1"/>
          <p:nvPr/>
        </p:nvSpPr>
        <p:spPr>
          <a:xfrm>
            <a:off x="2861901" y="1865767"/>
            <a:ext cx="2918824" cy="420945"/>
          </a:xfrm>
          <a:prstGeom prst="rect">
            <a:avLst/>
          </a:prstGeom>
          <a:noFill/>
        </p:spPr>
        <p:txBody>
          <a:bodyPr wrap="square" lIns="142555" tIns="71277" rIns="142555" bIns="71277" rtlCol="0">
            <a:spAutoFit/>
          </a:bodyPr>
          <a:lstStyle/>
          <a:p>
            <a:r>
              <a:rPr lang="fr-FR" b="1" dirty="0">
                <a:solidFill>
                  <a:schemeClr val="accent6"/>
                </a:solidFill>
                <a:latin typeface="Century Gothic" panose="020B0502020202020204" pitchFamily="34" charset="0"/>
              </a:rPr>
              <a:t>POURQUOI</a:t>
            </a:r>
          </a:p>
        </p:txBody>
      </p:sp>
      <p:sp>
        <p:nvSpPr>
          <p:cNvPr id="8" name="ZoneTexte 7"/>
          <p:cNvSpPr txBox="1"/>
          <p:nvPr/>
        </p:nvSpPr>
        <p:spPr>
          <a:xfrm>
            <a:off x="9990570" y="2089349"/>
            <a:ext cx="2918824" cy="420945"/>
          </a:xfrm>
          <a:prstGeom prst="rect">
            <a:avLst/>
          </a:prstGeom>
          <a:noFill/>
        </p:spPr>
        <p:txBody>
          <a:bodyPr wrap="square" lIns="142555" tIns="71277" rIns="142555" bIns="71277" rtlCol="0">
            <a:spAutoFit/>
          </a:bodyPr>
          <a:lstStyle/>
          <a:p>
            <a:r>
              <a:rPr lang="fr-FR" b="1" dirty="0">
                <a:solidFill>
                  <a:schemeClr val="accent3"/>
                </a:solidFill>
                <a:latin typeface="Century Gothic" panose="020B0502020202020204" pitchFamily="34" charset="0"/>
              </a:rPr>
              <a:t>POUR QUI</a:t>
            </a:r>
          </a:p>
        </p:txBody>
      </p:sp>
      <p:sp>
        <p:nvSpPr>
          <p:cNvPr id="9" name="ZoneTexte 8"/>
          <p:cNvSpPr txBox="1"/>
          <p:nvPr/>
        </p:nvSpPr>
        <p:spPr>
          <a:xfrm>
            <a:off x="2539004" y="5544219"/>
            <a:ext cx="3255612" cy="420945"/>
          </a:xfrm>
          <a:prstGeom prst="rect">
            <a:avLst/>
          </a:prstGeom>
          <a:noFill/>
        </p:spPr>
        <p:txBody>
          <a:bodyPr wrap="square" lIns="142555" tIns="71277" rIns="142555" bIns="71277" rtlCol="0">
            <a:spAutoFit/>
          </a:bodyPr>
          <a:lstStyle/>
          <a:p>
            <a:r>
              <a:rPr lang="fr-FR" b="1" dirty="0">
                <a:solidFill>
                  <a:srgbClr val="FFC000"/>
                </a:solidFill>
                <a:latin typeface="Century Gothic" panose="020B0502020202020204" pitchFamily="34" charset="0"/>
              </a:rPr>
              <a:t>CONDITIONS</a:t>
            </a:r>
          </a:p>
        </p:txBody>
      </p:sp>
      <p:sp>
        <p:nvSpPr>
          <p:cNvPr id="10" name="Rectangle à coins arrondis 9"/>
          <p:cNvSpPr/>
          <p:nvPr/>
        </p:nvSpPr>
        <p:spPr>
          <a:xfrm>
            <a:off x="215107" y="2286712"/>
            <a:ext cx="7849025" cy="2918824"/>
          </a:xfrm>
          <a:prstGeom prst="roundRect">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lIns="142555" tIns="71277" rIns="142555" bIns="71277" rtlCol="0" anchor="ctr"/>
          <a:lstStyle/>
          <a:p>
            <a:pPr lvl="0"/>
            <a:r>
              <a:rPr lang="fr-FR" sz="2500" dirty="0"/>
              <a:t>Signaler des comportements ou propos répétés, dégradants, discriminants ou humiliants</a:t>
            </a:r>
          </a:p>
          <a:p>
            <a:pPr lvl="1"/>
            <a:r>
              <a:rPr lang="fr-FR" sz="2500" b="1" dirty="0">
                <a:solidFill>
                  <a:schemeClr val="tx1"/>
                </a:solidFill>
              </a:rPr>
              <a:t>Discrimination </a:t>
            </a:r>
            <a:endParaRPr lang="fr-FR" sz="2500" dirty="0">
              <a:solidFill>
                <a:schemeClr val="tx1"/>
              </a:solidFill>
            </a:endParaRPr>
          </a:p>
          <a:p>
            <a:pPr lvl="1"/>
            <a:r>
              <a:rPr lang="fr-FR" sz="2500" b="1" dirty="0">
                <a:solidFill>
                  <a:schemeClr val="tx1"/>
                </a:solidFill>
              </a:rPr>
              <a:t>Harcèlement moral – harcèlement sexuel</a:t>
            </a:r>
            <a:endParaRPr lang="fr-FR" sz="2500" dirty="0">
              <a:solidFill>
                <a:schemeClr val="tx1"/>
              </a:solidFill>
            </a:endParaRPr>
          </a:p>
          <a:p>
            <a:pPr lvl="1"/>
            <a:r>
              <a:rPr lang="fr-FR" sz="2500" b="1" dirty="0">
                <a:solidFill>
                  <a:schemeClr val="tx1"/>
                </a:solidFill>
              </a:rPr>
              <a:t>Violences sexuelles</a:t>
            </a:r>
            <a:endParaRPr lang="fr-FR" sz="2500" dirty="0">
              <a:solidFill>
                <a:schemeClr val="tx1"/>
              </a:solidFill>
            </a:endParaRPr>
          </a:p>
          <a:p>
            <a:pPr lvl="1"/>
            <a:r>
              <a:rPr lang="fr-FR" sz="2500" b="1" dirty="0">
                <a:solidFill>
                  <a:schemeClr val="tx1"/>
                </a:solidFill>
              </a:rPr>
              <a:t>Sexisme</a:t>
            </a:r>
            <a:endParaRPr lang="fr-FR" sz="2500" dirty="0">
              <a:solidFill>
                <a:schemeClr val="tx1"/>
              </a:solidFill>
            </a:endParaRPr>
          </a:p>
        </p:txBody>
      </p:sp>
      <p:sp>
        <p:nvSpPr>
          <p:cNvPr id="11" name="Rectangle à coins arrondis 10"/>
          <p:cNvSpPr/>
          <p:nvPr/>
        </p:nvSpPr>
        <p:spPr>
          <a:xfrm>
            <a:off x="8811812" y="2597576"/>
            <a:ext cx="5051811" cy="1459412"/>
          </a:xfrm>
          <a:prstGeom prst="roundRect">
            <a:avLst/>
          </a:prstGeom>
          <a:ln>
            <a:solidFill>
              <a:schemeClr val="accent3">
                <a:lumMod val="40000"/>
                <a:lumOff val="60000"/>
              </a:schemeClr>
            </a:solidFill>
          </a:ln>
        </p:spPr>
        <p:style>
          <a:lnRef idx="2">
            <a:schemeClr val="accent1"/>
          </a:lnRef>
          <a:fillRef idx="1">
            <a:schemeClr val="lt1"/>
          </a:fillRef>
          <a:effectRef idx="0">
            <a:schemeClr val="accent1"/>
          </a:effectRef>
          <a:fontRef idx="minor">
            <a:schemeClr val="dk1"/>
          </a:fontRef>
        </p:style>
        <p:txBody>
          <a:bodyPr lIns="142555" tIns="71277" rIns="142555" bIns="71277" rtlCol="0" anchor="ctr"/>
          <a:lstStyle/>
          <a:p>
            <a:r>
              <a:rPr lang="fr-FR" sz="2500" b="1" dirty="0">
                <a:solidFill>
                  <a:schemeClr val="tx1"/>
                </a:solidFill>
              </a:rPr>
              <a:t>Agents, </a:t>
            </a:r>
            <a:r>
              <a:rPr lang="fr-FR" sz="2500" b="1" dirty="0" err="1">
                <a:solidFill>
                  <a:schemeClr val="tx1"/>
                </a:solidFill>
              </a:rPr>
              <a:t>étudiant.e.s</a:t>
            </a:r>
            <a:endParaRPr lang="fr-FR" sz="2500" b="1" dirty="0">
              <a:solidFill>
                <a:schemeClr val="tx1"/>
              </a:solidFill>
            </a:endParaRPr>
          </a:p>
          <a:p>
            <a:r>
              <a:rPr lang="fr-FR" sz="2500" b="1" dirty="0">
                <a:solidFill>
                  <a:schemeClr val="tx1"/>
                </a:solidFill>
              </a:rPr>
              <a:t>Victimes ou Témoins </a:t>
            </a:r>
          </a:p>
        </p:txBody>
      </p:sp>
      <p:sp>
        <p:nvSpPr>
          <p:cNvPr id="12" name="Rectangle à coins arrondis 11"/>
          <p:cNvSpPr/>
          <p:nvPr/>
        </p:nvSpPr>
        <p:spPr>
          <a:xfrm>
            <a:off x="236638" y="5965164"/>
            <a:ext cx="8017439" cy="3196773"/>
          </a:xfrm>
          <a:prstGeom prst="roundRect">
            <a:avLst/>
          </a:prstGeom>
          <a:ln>
            <a:solidFill>
              <a:srgbClr val="FFC000"/>
            </a:solidFill>
          </a:ln>
        </p:spPr>
        <p:style>
          <a:lnRef idx="2">
            <a:schemeClr val="accent1"/>
          </a:lnRef>
          <a:fillRef idx="1">
            <a:schemeClr val="lt1"/>
          </a:fillRef>
          <a:effectRef idx="0">
            <a:schemeClr val="accent1"/>
          </a:effectRef>
          <a:fontRef idx="minor">
            <a:schemeClr val="dk1"/>
          </a:fontRef>
        </p:style>
        <p:txBody>
          <a:bodyPr lIns="142555" tIns="71277" rIns="142555" bIns="71277" rtlCol="0" anchor="ctr"/>
          <a:lstStyle/>
          <a:p>
            <a:pPr lvl="0"/>
            <a:r>
              <a:rPr lang="fr-FR" sz="2500" dirty="0"/>
              <a:t>Echanges dans un cadre</a:t>
            </a:r>
            <a:r>
              <a:rPr lang="fr-FR" sz="2500" b="1" dirty="0"/>
              <a:t> </a:t>
            </a:r>
            <a:r>
              <a:rPr lang="fr-FR" sz="2500" b="1" dirty="0">
                <a:solidFill>
                  <a:schemeClr val="tx1"/>
                </a:solidFill>
              </a:rPr>
              <a:t>confidentiel (secret professionnel et code de déontologie des </a:t>
            </a:r>
            <a:r>
              <a:rPr lang="fr-FR" sz="2500" b="1" dirty="0" err="1">
                <a:solidFill>
                  <a:schemeClr val="tx1"/>
                </a:solidFill>
              </a:rPr>
              <a:t>écoutant.e.s</a:t>
            </a:r>
            <a:r>
              <a:rPr lang="fr-FR" sz="2500" b="1" dirty="0">
                <a:solidFill>
                  <a:schemeClr val="tx1"/>
                </a:solidFill>
              </a:rPr>
              <a:t>)</a:t>
            </a:r>
          </a:p>
          <a:p>
            <a:pPr lvl="0"/>
            <a:endParaRPr lang="fr-FR" sz="1200" dirty="0"/>
          </a:p>
          <a:p>
            <a:pPr lvl="0"/>
            <a:r>
              <a:rPr lang="fr-FR" sz="2500" b="1" dirty="0">
                <a:solidFill>
                  <a:schemeClr val="tx1"/>
                </a:solidFill>
              </a:rPr>
              <a:t>2 écoutantes </a:t>
            </a:r>
            <a:r>
              <a:rPr lang="fr-FR" sz="2500" dirty="0"/>
              <a:t>: responsable de la cellule, psychologue du travail</a:t>
            </a:r>
          </a:p>
          <a:p>
            <a:pPr lvl="0"/>
            <a:r>
              <a:rPr lang="fr-FR" sz="2500" b="1" dirty="0">
                <a:solidFill>
                  <a:schemeClr val="tx1"/>
                </a:solidFill>
              </a:rPr>
              <a:t>1 écoutant :  </a:t>
            </a:r>
            <a:r>
              <a:rPr lang="fr-FR" sz="2500" dirty="0"/>
              <a:t>assistant social</a:t>
            </a:r>
            <a:endParaRPr lang="fr-FR" sz="1200" dirty="0"/>
          </a:p>
          <a:p>
            <a:pPr lvl="0"/>
            <a:endParaRPr lang="fr-FR" sz="1200" dirty="0"/>
          </a:p>
          <a:p>
            <a:pPr lvl="0"/>
            <a:r>
              <a:rPr lang="fr-FR" sz="2500" dirty="0"/>
              <a:t>Ecoute en binôme - Première prise de contact sous 48h</a:t>
            </a:r>
          </a:p>
        </p:txBody>
      </p:sp>
      <p:sp>
        <p:nvSpPr>
          <p:cNvPr id="13" name="ZoneTexte 12"/>
          <p:cNvSpPr txBox="1"/>
          <p:nvPr/>
        </p:nvSpPr>
        <p:spPr>
          <a:xfrm>
            <a:off x="9822176" y="6103449"/>
            <a:ext cx="3255612" cy="420945"/>
          </a:xfrm>
          <a:prstGeom prst="rect">
            <a:avLst/>
          </a:prstGeom>
          <a:noFill/>
        </p:spPr>
        <p:txBody>
          <a:bodyPr wrap="square" lIns="142555" tIns="71277" rIns="142555" bIns="71277" rtlCol="0">
            <a:spAutoFit/>
          </a:bodyPr>
          <a:lstStyle/>
          <a:p>
            <a:r>
              <a:rPr lang="fr-FR" b="1" dirty="0">
                <a:solidFill>
                  <a:schemeClr val="accent5"/>
                </a:solidFill>
                <a:latin typeface="Century Gothic" panose="020B0502020202020204" pitchFamily="34" charset="0"/>
              </a:rPr>
              <a:t>CONTACT</a:t>
            </a:r>
          </a:p>
        </p:txBody>
      </p:sp>
      <p:sp>
        <p:nvSpPr>
          <p:cNvPr id="14" name="Titre 13"/>
          <p:cNvSpPr>
            <a:spLocks noGrp="1"/>
          </p:cNvSpPr>
          <p:nvPr>
            <p:ph type="title"/>
          </p:nvPr>
        </p:nvSpPr>
        <p:spPr>
          <a:xfrm>
            <a:off x="646735" y="355020"/>
            <a:ext cx="12392174" cy="1357295"/>
          </a:xfrm>
        </p:spPr>
        <p:txBody>
          <a:bodyPr/>
          <a:lstStyle/>
          <a:p>
            <a:r>
              <a:rPr lang="fr-FR" dirty="0"/>
              <a:t>1 &gt; La cellule d’écoute et de signalement</a:t>
            </a:r>
            <a:br>
              <a:rPr lang="fr-FR" dirty="0"/>
            </a:br>
            <a:r>
              <a:rPr lang="fr-FR" sz="4800" dirty="0"/>
              <a:t>Le recueil du signalement</a:t>
            </a:r>
            <a:endParaRPr lang="fr-FR" dirty="0"/>
          </a:p>
        </p:txBody>
      </p:sp>
      <p:sp>
        <p:nvSpPr>
          <p:cNvPr id="15" name="ZoneTexte 14"/>
          <p:cNvSpPr txBox="1"/>
          <p:nvPr/>
        </p:nvSpPr>
        <p:spPr>
          <a:xfrm>
            <a:off x="8475026" y="6828777"/>
            <a:ext cx="5613124" cy="513278"/>
          </a:xfrm>
          <a:prstGeom prst="rect">
            <a:avLst/>
          </a:prstGeom>
          <a:noFill/>
        </p:spPr>
        <p:txBody>
          <a:bodyPr wrap="square" lIns="142555" tIns="71277" rIns="142555" bIns="71277" rtlCol="0">
            <a:spAutoFit/>
          </a:bodyPr>
          <a:lstStyle/>
          <a:p>
            <a:r>
              <a:rPr lang="fr-FR" sz="2200" dirty="0">
                <a:solidFill>
                  <a:schemeClr val="accent5"/>
                </a:solidFill>
              </a:rPr>
              <a:t>@</a:t>
            </a:r>
            <a:r>
              <a:rPr lang="fr-FR" sz="2200" dirty="0">
                <a:solidFill>
                  <a:srgbClr val="004080"/>
                </a:solidFill>
              </a:rPr>
              <a:t>   </a:t>
            </a:r>
            <a:r>
              <a:rPr lang="fr-FR" sz="2400" b="1" dirty="0"/>
              <a:t>ecoute-signalement@univ-nantes.fr</a:t>
            </a:r>
          </a:p>
        </p:txBody>
      </p:sp>
      <p:sp>
        <p:nvSpPr>
          <p:cNvPr id="16" name="ZoneTexte 15"/>
          <p:cNvSpPr txBox="1"/>
          <p:nvPr/>
        </p:nvSpPr>
        <p:spPr>
          <a:xfrm>
            <a:off x="8409566" y="7385088"/>
            <a:ext cx="5454058" cy="574833"/>
          </a:xfrm>
          <a:prstGeom prst="rect">
            <a:avLst/>
          </a:prstGeom>
          <a:noFill/>
        </p:spPr>
        <p:txBody>
          <a:bodyPr wrap="square" lIns="142555" tIns="71277" rIns="142555" bIns="71277" rtlCol="0">
            <a:spAutoFit/>
          </a:bodyPr>
          <a:lstStyle/>
          <a:p>
            <a:r>
              <a:rPr lang="fr-FR" sz="2200" dirty="0">
                <a:solidFill>
                  <a:schemeClr val="accent5"/>
                </a:solidFill>
              </a:rPr>
              <a:t>Tel</a:t>
            </a:r>
            <a:r>
              <a:rPr lang="fr-FR" sz="2200" dirty="0">
                <a:solidFill>
                  <a:srgbClr val="004080"/>
                </a:solidFill>
              </a:rPr>
              <a:t>   </a:t>
            </a:r>
            <a:r>
              <a:rPr lang="fr-FR" sz="2800" b="1" dirty="0"/>
              <a:t>0800 711 260 </a:t>
            </a:r>
            <a:r>
              <a:rPr lang="fr-FR" sz="2800" dirty="0"/>
              <a:t>(prise de RDV)</a:t>
            </a:r>
          </a:p>
        </p:txBody>
      </p:sp>
    </p:spTree>
    <p:extLst>
      <p:ext uri="{BB962C8B-B14F-4D97-AF65-F5344CB8AC3E}">
        <p14:creationId xmlns:p14="http://schemas.microsoft.com/office/powerpoint/2010/main" val="3607870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935F9AA5-BE22-4C36-8B95-5AA10E261444}" type="slidenum">
              <a:rPr lang="fr-FR" smtClean="0"/>
              <a:t>5</a:t>
            </a:fld>
            <a:endParaRPr lang="fr-FR"/>
          </a:p>
        </p:txBody>
      </p:sp>
      <p:sp>
        <p:nvSpPr>
          <p:cNvPr id="5" name="Titre 4"/>
          <p:cNvSpPr>
            <a:spLocks noGrp="1"/>
          </p:cNvSpPr>
          <p:nvPr>
            <p:ph type="title"/>
          </p:nvPr>
        </p:nvSpPr>
        <p:spPr>
          <a:xfrm>
            <a:off x="646735" y="355020"/>
            <a:ext cx="12392174" cy="1357295"/>
          </a:xfrm>
        </p:spPr>
        <p:txBody>
          <a:bodyPr/>
          <a:lstStyle/>
          <a:p>
            <a:r>
              <a:rPr lang="fr-FR" dirty="0"/>
              <a:t>2 &gt; Orientation vers les autorités compétentes </a:t>
            </a:r>
            <a:br>
              <a:rPr lang="fr-FR" dirty="0"/>
            </a:br>
            <a:r>
              <a:rPr lang="fr-FR" sz="4800" dirty="0"/>
              <a:t>pour un accompagnement et du soutien</a:t>
            </a:r>
            <a:endParaRPr lang="fr-FR" dirty="0"/>
          </a:p>
        </p:txBody>
      </p:sp>
      <p:graphicFrame>
        <p:nvGraphicFramePr>
          <p:cNvPr id="6" name="Diagramme 5"/>
          <p:cNvGraphicFramePr/>
          <p:nvPr>
            <p:extLst>
              <p:ext uri="{D42A27DB-BD31-4B8C-83A1-F6EECF244321}">
                <p14:modId xmlns:p14="http://schemas.microsoft.com/office/powerpoint/2010/main" val="1305946840"/>
              </p:ext>
            </p:extLst>
          </p:nvPr>
        </p:nvGraphicFramePr>
        <p:xfrm>
          <a:off x="1177964" y="1978032"/>
          <a:ext cx="12347559" cy="33678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me 6"/>
          <p:cNvGraphicFramePr/>
          <p:nvPr>
            <p:extLst>
              <p:ext uri="{D42A27DB-BD31-4B8C-83A1-F6EECF244321}">
                <p14:modId xmlns:p14="http://schemas.microsoft.com/office/powerpoint/2010/main" val="3020471357"/>
              </p:ext>
            </p:extLst>
          </p:nvPr>
        </p:nvGraphicFramePr>
        <p:xfrm>
          <a:off x="1415560" y="6131744"/>
          <a:ext cx="12347559" cy="34808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ZoneTexte 7"/>
          <p:cNvSpPr txBox="1"/>
          <p:nvPr/>
        </p:nvSpPr>
        <p:spPr>
          <a:xfrm rot="16200000">
            <a:off x="-885567" y="3268796"/>
            <a:ext cx="3018016" cy="911680"/>
          </a:xfrm>
          <a:prstGeom prst="rect">
            <a:avLst/>
          </a:prstGeom>
          <a:noFill/>
        </p:spPr>
        <p:txBody>
          <a:bodyPr wrap="square" lIns="142555" tIns="71277" rIns="142555" bIns="71277" rtlCol="0">
            <a:spAutoFit/>
          </a:bodyPr>
          <a:lstStyle/>
          <a:p>
            <a:pPr algn="ctr"/>
            <a:r>
              <a:rPr lang="fr-FR" sz="2500" dirty="0">
                <a:solidFill>
                  <a:prstClr val="black"/>
                </a:solidFill>
              </a:rPr>
              <a:t>Services internes &amp; partenariats</a:t>
            </a:r>
          </a:p>
        </p:txBody>
      </p:sp>
      <p:sp>
        <p:nvSpPr>
          <p:cNvPr id="9" name="ZoneTexte 8"/>
          <p:cNvSpPr txBox="1"/>
          <p:nvPr/>
        </p:nvSpPr>
        <p:spPr>
          <a:xfrm rot="16200000">
            <a:off x="-884727" y="7071796"/>
            <a:ext cx="3018016" cy="913388"/>
          </a:xfrm>
          <a:prstGeom prst="rect">
            <a:avLst/>
          </a:prstGeom>
          <a:noFill/>
        </p:spPr>
        <p:txBody>
          <a:bodyPr wrap="square" lIns="142555" tIns="71277" rIns="142555" bIns="71277" rtlCol="0">
            <a:spAutoFit/>
          </a:bodyPr>
          <a:lstStyle/>
          <a:p>
            <a:pPr algn="ctr"/>
            <a:r>
              <a:rPr lang="fr-FR" sz="2500" dirty="0">
                <a:solidFill>
                  <a:prstClr val="black"/>
                </a:solidFill>
              </a:rPr>
              <a:t>Ressources externes &amp; Réseau associatif</a:t>
            </a:r>
          </a:p>
        </p:txBody>
      </p:sp>
    </p:spTree>
    <p:extLst>
      <p:ext uri="{BB962C8B-B14F-4D97-AF65-F5344CB8AC3E}">
        <p14:creationId xmlns:p14="http://schemas.microsoft.com/office/powerpoint/2010/main" val="3852791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9EB6547-B0CE-4A30-ACBE-0A2D5354A2C2}"/>
              </a:ext>
            </a:extLst>
          </p:cNvPr>
          <p:cNvSpPr>
            <a:spLocks noGrp="1"/>
          </p:cNvSpPr>
          <p:nvPr>
            <p:ph type="sldNum" sz="quarter" idx="12"/>
          </p:nvPr>
        </p:nvSpPr>
        <p:spPr/>
        <p:txBody>
          <a:bodyPr/>
          <a:lstStyle/>
          <a:p>
            <a:pPr>
              <a:defRPr/>
            </a:pPr>
            <a:fld id="{935F9AA5-BE22-4C36-8B95-5AA10E261444}" type="slidenum">
              <a:rPr lang="fr-FR" smtClean="0"/>
              <a:t>6</a:t>
            </a:fld>
            <a:endParaRPr lang="fr-FR"/>
          </a:p>
        </p:txBody>
      </p:sp>
      <p:sp>
        <p:nvSpPr>
          <p:cNvPr id="6" name="Espace réservé du contenu 2">
            <a:extLst>
              <a:ext uri="{FF2B5EF4-FFF2-40B4-BE49-F238E27FC236}">
                <a16:creationId xmlns:a16="http://schemas.microsoft.com/office/drawing/2014/main" id="{EFFE857F-CE9E-475A-B983-4C19E5989512}"/>
              </a:ext>
            </a:extLst>
          </p:cNvPr>
          <p:cNvSpPr txBox="1">
            <a:spLocks/>
          </p:cNvSpPr>
          <p:nvPr/>
        </p:nvSpPr>
        <p:spPr bwMode="auto">
          <a:xfrm>
            <a:off x="863179" y="2465586"/>
            <a:ext cx="12257954" cy="3490186"/>
          </a:xfrm>
          <a:prstGeom prst="rect">
            <a:avLst/>
          </a:prstGeom>
        </p:spPr>
        <p:txBody>
          <a:bodyPr vert="horz" wrap="square" lIns="0" tIns="0" rIns="0" bIns="0" rtlCol="0">
            <a:spAutoFit/>
          </a:bodyPr>
          <a:lstStyle>
            <a:lvl1pPr marL="268288" indent="-268288" algn="l" defTabSz="1425550">
              <a:lnSpc>
                <a:spcPct val="90000"/>
              </a:lnSpc>
              <a:spcBef>
                <a:spcPts val="0"/>
              </a:spcBef>
              <a:buFont typeface="Arial"/>
              <a:buChar char="•"/>
              <a:defRPr sz="2800">
                <a:solidFill>
                  <a:schemeClr val="tx1"/>
                </a:solidFill>
                <a:latin typeface="+mn-lt"/>
                <a:ea typeface="+mn-ea"/>
                <a:cs typeface="+mn-cs"/>
              </a:defRPr>
            </a:lvl1pPr>
            <a:lvl2pPr marL="803275" indent="-266700" algn="l" defTabSz="1425550">
              <a:lnSpc>
                <a:spcPct val="90000"/>
              </a:lnSpc>
              <a:spcBef>
                <a:spcPts val="0"/>
              </a:spcBef>
              <a:buFont typeface="Courier New"/>
              <a:buChar char="o"/>
              <a:defRPr sz="2400">
                <a:solidFill>
                  <a:schemeClr val="tx1"/>
                </a:solidFill>
                <a:latin typeface="+mn-lt"/>
                <a:ea typeface="+mn-ea"/>
                <a:cs typeface="+mn-cs"/>
              </a:defRPr>
            </a:lvl2pPr>
            <a:lvl3pPr marL="1450975" indent="-457200" algn="l" defTabSz="1425550">
              <a:lnSpc>
                <a:spcPct val="90000"/>
              </a:lnSpc>
              <a:spcBef>
                <a:spcPts val="0"/>
              </a:spcBef>
              <a:buFont typeface="Source Sans Pro"/>
              <a:buChar char="‒"/>
              <a:defRPr sz="2000" u="none">
                <a:solidFill>
                  <a:schemeClr val="tx1"/>
                </a:solidFill>
                <a:latin typeface="+mn-lt"/>
                <a:ea typeface="+mn-ea"/>
                <a:cs typeface="+mn-cs"/>
              </a:defRPr>
            </a:lvl3pPr>
            <a:lvl4pPr marL="2595525" indent="-457200" algn="l" defTabSz="1425550">
              <a:lnSpc>
                <a:spcPct val="90000"/>
              </a:lnSpc>
              <a:spcBef>
                <a:spcPts val="780"/>
              </a:spcBef>
              <a:buFont typeface="Source Sans Pro"/>
              <a:buChar char="»"/>
              <a:defRPr sz="1800">
                <a:solidFill>
                  <a:schemeClr val="tx1"/>
                </a:solidFill>
                <a:latin typeface="+mn-lt"/>
                <a:ea typeface="+mn-ea"/>
                <a:cs typeface="+mn-cs"/>
              </a:defRPr>
            </a:lvl4pPr>
            <a:lvl5pPr marL="3207487" indent="-356387" algn="l" defTabSz="1425550">
              <a:lnSpc>
                <a:spcPct val="90000"/>
              </a:lnSpc>
              <a:spcBef>
                <a:spcPts val="780"/>
              </a:spcBef>
              <a:buFont typeface="Arial"/>
              <a:buChar char="•"/>
              <a:defRPr sz="2800">
                <a:solidFill>
                  <a:schemeClr val="tx1"/>
                </a:solidFill>
                <a:latin typeface="+mn-lt"/>
                <a:ea typeface="+mn-ea"/>
                <a:cs typeface="+mn-cs"/>
              </a:defRPr>
            </a:lvl5pPr>
            <a:lvl6pPr marL="3920261" indent="-356387" algn="l" defTabSz="1425550">
              <a:lnSpc>
                <a:spcPct val="90000"/>
              </a:lnSpc>
              <a:spcBef>
                <a:spcPts val="780"/>
              </a:spcBef>
              <a:buFont typeface="Arial"/>
              <a:buChar char="•"/>
              <a:defRPr sz="2800">
                <a:solidFill>
                  <a:schemeClr val="tx1"/>
                </a:solidFill>
                <a:latin typeface="+mn-lt"/>
                <a:ea typeface="+mn-ea"/>
                <a:cs typeface="+mn-cs"/>
              </a:defRPr>
            </a:lvl6pPr>
            <a:lvl7pPr marL="4633036" indent="-356387" algn="l" defTabSz="1425550">
              <a:lnSpc>
                <a:spcPct val="90000"/>
              </a:lnSpc>
              <a:spcBef>
                <a:spcPts val="780"/>
              </a:spcBef>
              <a:buFont typeface="Arial"/>
              <a:buChar char="•"/>
              <a:defRPr sz="2800">
                <a:solidFill>
                  <a:schemeClr val="tx1"/>
                </a:solidFill>
                <a:latin typeface="+mn-lt"/>
                <a:ea typeface="+mn-ea"/>
                <a:cs typeface="+mn-cs"/>
              </a:defRPr>
            </a:lvl7pPr>
            <a:lvl8pPr marL="5345811" indent="-356387" algn="l" defTabSz="1425550">
              <a:lnSpc>
                <a:spcPct val="90000"/>
              </a:lnSpc>
              <a:spcBef>
                <a:spcPts val="780"/>
              </a:spcBef>
              <a:buFont typeface="Arial"/>
              <a:buChar char="•"/>
              <a:defRPr sz="2800">
                <a:solidFill>
                  <a:schemeClr val="tx1"/>
                </a:solidFill>
                <a:latin typeface="+mn-lt"/>
                <a:ea typeface="+mn-ea"/>
                <a:cs typeface="+mn-cs"/>
              </a:defRPr>
            </a:lvl8pPr>
            <a:lvl9pPr marL="6058586" indent="-356387" algn="l" defTabSz="1425550">
              <a:lnSpc>
                <a:spcPct val="90000"/>
              </a:lnSpc>
              <a:spcBef>
                <a:spcPts val="780"/>
              </a:spcBef>
              <a:buFont typeface="Arial"/>
              <a:buChar char="•"/>
              <a:defRPr sz="2800">
                <a:solidFill>
                  <a:schemeClr val="tx1"/>
                </a:solidFill>
                <a:latin typeface="+mn-lt"/>
                <a:ea typeface="+mn-ea"/>
                <a:cs typeface="+mn-cs"/>
              </a:defRPr>
            </a:lvl9pPr>
          </a:lstStyle>
          <a:p>
            <a:endParaRPr lang="fr-FR" dirty="0"/>
          </a:p>
          <a:p>
            <a:pPr marL="0" indent="0">
              <a:buNone/>
            </a:pPr>
            <a:r>
              <a:rPr lang="fr-FR" dirty="0"/>
              <a:t>Tous les faits de violences sanctionnés par la loi peuvent faire l’objet de deux types de sanctions : </a:t>
            </a:r>
          </a:p>
          <a:p>
            <a:pPr marL="0" defTabSz="457200"/>
            <a:endParaRPr lang="fr-FR" b="1" dirty="0">
              <a:solidFill>
                <a:schemeClr val="accent4"/>
              </a:solidFill>
            </a:endParaRPr>
          </a:p>
          <a:p>
            <a:pPr marL="0" defTabSz="457200"/>
            <a:r>
              <a:rPr lang="fr-FR" b="1" dirty="0">
                <a:solidFill>
                  <a:schemeClr val="accent4"/>
                </a:solidFill>
              </a:rPr>
              <a:t>Disciplinaires, </a:t>
            </a:r>
            <a:r>
              <a:rPr lang="fr-FR" dirty="0"/>
              <a:t>qui sont prises par l’employeur, comme par exemple : avertissement, mise à pied et licenciement ou exclusion ; </a:t>
            </a:r>
          </a:p>
          <a:p>
            <a:pPr marL="0" defTabSz="457200"/>
            <a:endParaRPr lang="fr-FR" b="1" dirty="0">
              <a:solidFill>
                <a:schemeClr val="accent6">
                  <a:lumMod val="60000"/>
                  <a:lumOff val="40000"/>
                </a:schemeClr>
              </a:solidFill>
            </a:endParaRPr>
          </a:p>
          <a:p>
            <a:pPr marL="0" defTabSz="457200"/>
            <a:r>
              <a:rPr lang="fr-FR" b="1" dirty="0">
                <a:solidFill>
                  <a:schemeClr val="accent6">
                    <a:lumMod val="60000"/>
                    <a:lumOff val="40000"/>
                  </a:schemeClr>
                </a:solidFill>
              </a:rPr>
              <a:t>Pénales, </a:t>
            </a:r>
            <a:r>
              <a:rPr lang="fr-FR" dirty="0"/>
              <a:t>qui sont prises suite à une enquête de justice et pouvant donner lieu à des contraventions, à des peines de prison. </a:t>
            </a:r>
          </a:p>
        </p:txBody>
      </p:sp>
      <p:sp>
        <p:nvSpPr>
          <p:cNvPr id="7" name="Titre 4">
            <a:extLst>
              <a:ext uri="{FF2B5EF4-FFF2-40B4-BE49-F238E27FC236}">
                <a16:creationId xmlns:a16="http://schemas.microsoft.com/office/drawing/2014/main" id="{89F47020-872C-4038-B0DA-C940DA5E260B}"/>
              </a:ext>
            </a:extLst>
          </p:cNvPr>
          <p:cNvSpPr>
            <a:spLocks noGrp="1"/>
          </p:cNvSpPr>
          <p:nvPr>
            <p:ph type="title"/>
          </p:nvPr>
        </p:nvSpPr>
        <p:spPr>
          <a:xfrm>
            <a:off x="646735" y="355020"/>
            <a:ext cx="12392174" cy="1357295"/>
          </a:xfrm>
        </p:spPr>
        <p:txBody>
          <a:bodyPr/>
          <a:lstStyle/>
          <a:p>
            <a:r>
              <a:rPr lang="fr-FR" dirty="0"/>
              <a:t>3 &gt; Orientation vers les autorités compétentes </a:t>
            </a:r>
            <a:br>
              <a:rPr lang="fr-FR" dirty="0"/>
            </a:br>
            <a:r>
              <a:rPr lang="fr-FR" sz="4800" dirty="0"/>
              <a:t>pour le traitement du signalement</a:t>
            </a:r>
            <a:endParaRPr lang="fr-FR" dirty="0"/>
          </a:p>
        </p:txBody>
      </p:sp>
    </p:spTree>
    <p:extLst>
      <p:ext uri="{BB962C8B-B14F-4D97-AF65-F5344CB8AC3E}">
        <p14:creationId xmlns:p14="http://schemas.microsoft.com/office/powerpoint/2010/main" val="3721113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935F9AA5-BE22-4C36-8B95-5AA10E261444}" type="slidenum">
              <a:rPr lang="fr-FR" smtClean="0"/>
              <a:t>7</a:t>
            </a:fld>
            <a:endParaRPr lang="fr-FR"/>
          </a:p>
        </p:txBody>
      </p:sp>
      <p:sp>
        <p:nvSpPr>
          <p:cNvPr id="5" name="Titre 4"/>
          <p:cNvSpPr>
            <a:spLocks noGrp="1"/>
          </p:cNvSpPr>
          <p:nvPr>
            <p:ph type="title"/>
          </p:nvPr>
        </p:nvSpPr>
        <p:spPr>
          <a:xfrm>
            <a:off x="646735" y="355020"/>
            <a:ext cx="12392174" cy="1357295"/>
          </a:xfrm>
        </p:spPr>
        <p:txBody>
          <a:bodyPr/>
          <a:lstStyle/>
          <a:p>
            <a:r>
              <a:rPr lang="fr-FR" dirty="0"/>
              <a:t>3 &gt; Orientation vers les autorités compétentes </a:t>
            </a:r>
            <a:br>
              <a:rPr lang="fr-FR" dirty="0"/>
            </a:br>
            <a:r>
              <a:rPr lang="fr-FR" sz="4800" dirty="0"/>
              <a:t>pour le traitement du signalement</a:t>
            </a:r>
            <a:endParaRPr lang="fr-FR" dirty="0"/>
          </a:p>
        </p:txBody>
      </p:sp>
      <p:sp>
        <p:nvSpPr>
          <p:cNvPr id="6" name="ZoneTexte 5"/>
          <p:cNvSpPr txBox="1"/>
          <p:nvPr/>
        </p:nvSpPr>
        <p:spPr>
          <a:xfrm>
            <a:off x="431131" y="2260737"/>
            <a:ext cx="5949911" cy="574833"/>
          </a:xfrm>
          <a:prstGeom prst="rect">
            <a:avLst/>
          </a:prstGeom>
          <a:noFill/>
          <a:ln>
            <a:noFill/>
          </a:ln>
        </p:spPr>
        <p:txBody>
          <a:bodyPr wrap="square" lIns="142555" tIns="71277" rIns="142555" bIns="71277" rtlCol="0">
            <a:spAutoFit/>
          </a:bodyPr>
          <a:lstStyle/>
          <a:p>
            <a:r>
              <a:rPr lang="fr-FR" sz="2800" b="1" dirty="0">
                <a:solidFill>
                  <a:schemeClr val="accent6">
                    <a:lumMod val="60000"/>
                    <a:lumOff val="40000"/>
                  </a:schemeClr>
                </a:solidFill>
              </a:rPr>
              <a:t>Orientation externe</a:t>
            </a:r>
          </a:p>
        </p:txBody>
      </p:sp>
      <p:sp>
        <p:nvSpPr>
          <p:cNvPr id="7" name="Rectangle 6"/>
          <p:cNvSpPr/>
          <p:nvPr/>
        </p:nvSpPr>
        <p:spPr>
          <a:xfrm>
            <a:off x="417637" y="2820071"/>
            <a:ext cx="13406981" cy="861774"/>
          </a:xfrm>
          <a:prstGeom prst="rect">
            <a:avLst/>
          </a:prstGeom>
        </p:spPr>
        <p:txBody>
          <a:bodyPr wrap="square">
            <a:spAutoFit/>
          </a:bodyPr>
          <a:lstStyle/>
          <a:p>
            <a:pPr marL="342900" indent="-342900" algn="just" defTabSz="712775" eaLnBrk="0" hangingPunct="0">
              <a:buFont typeface="Arial" panose="020B0604020202020204" pitchFamily="34" charset="0"/>
              <a:buChar char="•"/>
            </a:pPr>
            <a:r>
              <a:rPr lang="fr-FR" sz="2500" dirty="0">
                <a:solidFill>
                  <a:schemeClr val="dk1"/>
                </a:solidFill>
              </a:rPr>
              <a:t>Orientation des victimes vers des interlocuteurs externes pour une médiation ou un dépôt de plainte</a:t>
            </a:r>
          </a:p>
        </p:txBody>
      </p:sp>
      <p:sp>
        <p:nvSpPr>
          <p:cNvPr id="11" name="Espace réservé du numéro de diapositive 3">
            <a:extLst>
              <a:ext uri="{FF2B5EF4-FFF2-40B4-BE49-F238E27FC236}">
                <a16:creationId xmlns:a16="http://schemas.microsoft.com/office/drawing/2014/main" id="{F9A56F04-C54F-4547-9A9B-AC20A2A0F67D}"/>
              </a:ext>
            </a:extLst>
          </p:cNvPr>
          <p:cNvSpPr txBox="1">
            <a:spLocks/>
          </p:cNvSpPr>
          <p:nvPr/>
        </p:nvSpPr>
        <p:spPr bwMode="auto">
          <a:xfrm>
            <a:off x="11701105" y="9532779"/>
            <a:ext cx="2091479" cy="430887"/>
          </a:xfrm>
          <a:prstGeom prst="rect">
            <a:avLst/>
          </a:prstGeom>
        </p:spPr>
        <p:txBody>
          <a:bodyPr vert="horz" wrap="square" lIns="0" tIns="0" rIns="0" bIns="0" rtlCol="0" anchor="ctr">
            <a:spAutoFit/>
          </a:bodyPr>
          <a:lstStyle>
            <a:defPPr>
              <a:defRPr lang="en-US"/>
            </a:defPPr>
            <a:lvl1pPr marL="0" algn="r" defTabSz="457200">
              <a:defRPr sz="2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fld id="{935F9AA5-BE22-4C36-8B95-5AA10E261444}" type="slidenum">
              <a:rPr lang="fr-FR" smtClean="0"/>
              <a:pPr>
                <a:defRPr/>
              </a:pPr>
              <a:t>7</a:t>
            </a:fld>
            <a:endParaRPr lang="fr-FR"/>
          </a:p>
        </p:txBody>
      </p:sp>
      <p:graphicFrame>
        <p:nvGraphicFramePr>
          <p:cNvPr id="12" name="Diagram 5">
            <a:extLst>
              <a:ext uri="{FF2B5EF4-FFF2-40B4-BE49-F238E27FC236}">
                <a16:creationId xmlns:a16="http://schemas.microsoft.com/office/drawing/2014/main" id="{A073142E-39C3-4B6B-B675-7278E92A0BCA}"/>
              </a:ext>
            </a:extLst>
          </p:cNvPr>
          <p:cNvGraphicFramePr/>
          <p:nvPr>
            <p:custDataLst>
              <p:tags r:id="rId1"/>
            </p:custDataLst>
            <p:extLst>
              <p:ext uri="{D42A27DB-BD31-4B8C-83A1-F6EECF244321}">
                <p14:modId xmlns:p14="http://schemas.microsoft.com/office/powerpoint/2010/main" val="3259862657"/>
              </p:ext>
            </p:extLst>
          </p:nvPr>
        </p:nvGraphicFramePr>
        <p:xfrm>
          <a:off x="1079076" y="3300725"/>
          <a:ext cx="6725266" cy="5645581"/>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3" name="TextBox 20">
            <a:extLst>
              <a:ext uri="{FF2B5EF4-FFF2-40B4-BE49-F238E27FC236}">
                <a16:creationId xmlns:a16="http://schemas.microsoft.com/office/drawing/2014/main" id="{11E2E0CD-03DE-4D93-8DB7-3DBB3C310904}"/>
              </a:ext>
            </a:extLst>
          </p:cNvPr>
          <p:cNvSpPr txBox="1"/>
          <p:nvPr>
            <p:custDataLst>
              <p:tags r:id="rId2"/>
            </p:custDataLst>
          </p:nvPr>
        </p:nvSpPr>
        <p:spPr>
          <a:xfrm>
            <a:off x="9234357" y="4613024"/>
            <a:ext cx="4056734" cy="400110"/>
          </a:xfrm>
          <a:prstGeom prst="rect">
            <a:avLst/>
          </a:prstGeom>
          <a:noFill/>
        </p:spPr>
        <p:txBody>
          <a:bodyPr wrap="square" rtlCol="0">
            <a:spAutoFit/>
          </a:bodyPr>
          <a:lstStyle/>
          <a:p>
            <a:pPr algn="just" defTabSz="1069162">
              <a:defRPr/>
            </a:pPr>
            <a:r>
              <a:rPr lang="fr-FR" sz="2000" dirty="0">
                <a:solidFill>
                  <a:srgbClr val="474AD4"/>
                </a:solidFill>
                <a:latin typeface="Inter" panose="020B0502030000000004" pitchFamily="34" charset="0"/>
                <a:ea typeface="Inter" panose="020B0502030000000004" pitchFamily="34" charset="0"/>
                <a:cs typeface="Arial"/>
                <a:sym typeface="Arial"/>
              </a:rPr>
              <a:t>Article 222-23 du code pénal</a:t>
            </a:r>
            <a:endParaRPr lang="en-US" sz="2000" dirty="0">
              <a:solidFill>
                <a:srgbClr val="474AD4"/>
              </a:solidFill>
              <a:latin typeface="Inter" panose="020B0502030000000004" pitchFamily="34" charset="0"/>
              <a:ea typeface="Inter" panose="020B0502030000000004" pitchFamily="34" charset="0"/>
              <a:cs typeface="Arial"/>
              <a:sym typeface="Arial"/>
            </a:endParaRPr>
          </a:p>
        </p:txBody>
      </p:sp>
      <p:sp>
        <p:nvSpPr>
          <p:cNvPr id="14" name="Oval 21">
            <a:extLst>
              <a:ext uri="{FF2B5EF4-FFF2-40B4-BE49-F238E27FC236}">
                <a16:creationId xmlns:a16="http://schemas.microsoft.com/office/drawing/2014/main" id="{07C8F9D1-A320-477C-B953-A0C525B4E79F}"/>
              </a:ext>
            </a:extLst>
          </p:cNvPr>
          <p:cNvSpPr/>
          <p:nvPr>
            <p:custDataLst>
              <p:tags r:id="rId3"/>
            </p:custDataLst>
          </p:nvPr>
        </p:nvSpPr>
        <p:spPr>
          <a:xfrm>
            <a:off x="8560967" y="4677410"/>
            <a:ext cx="380464" cy="3804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69162">
              <a:defRPr/>
            </a:pPr>
            <a:endParaRPr lang="en-US" sz="2800" b="1" dirty="0">
              <a:solidFill>
                <a:srgbClr val="FFFFFF"/>
              </a:solidFill>
              <a:latin typeface="Inter" panose="020B0502030000000004" pitchFamily="34" charset="0"/>
              <a:ea typeface="Inter" panose="020B0502030000000004" pitchFamily="34" charset="0"/>
              <a:sym typeface="Arial"/>
            </a:endParaRPr>
          </a:p>
        </p:txBody>
      </p:sp>
      <p:sp>
        <p:nvSpPr>
          <p:cNvPr id="16" name="Oval 25">
            <a:extLst>
              <a:ext uri="{FF2B5EF4-FFF2-40B4-BE49-F238E27FC236}">
                <a16:creationId xmlns:a16="http://schemas.microsoft.com/office/drawing/2014/main" id="{880CD804-BDD5-4202-8EEB-BB17AFF71D93}"/>
              </a:ext>
            </a:extLst>
          </p:cNvPr>
          <p:cNvSpPr/>
          <p:nvPr>
            <p:custDataLst>
              <p:tags r:id="rId4"/>
            </p:custDataLst>
          </p:nvPr>
        </p:nvSpPr>
        <p:spPr>
          <a:xfrm>
            <a:off x="8560967" y="6714058"/>
            <a:ext cx="380464" cy="380464"/>
          </a:xfrm>
          <a:prstGeom prst="ellipse">
            <a:avLst/>
          </a:prstGeom>
          <a:solidFill>
            <a:srgbClr val="E62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69162">
              <a:defRPr/>
            </a:pPr>
            <a:endParaRPr lang="en-US" sz="2800" b="1" dirty="0">
              <a:solidFill>
                <a:srgbClr val="FFFFFF"/>
              </a:solidFill>
              <a:latin typeface="Inter" panose="020B0502030000000004" pitchFamily="34" charset="0"/>
              <a:ea typeface="Inter" panose="020B0502030000000004" pitchFamily="34" charset="0"/>
              <a:sym typeface="Arial"/>
            </a:endParaRPr>
          </a:p>
        </p:txBody>
      </p:sp>
      <p:sp>
        <p:nvSpPr>
          <p:cNvPr id="17" name="Oval 27">
            <a:extLst>
              <a:ext uri="{FF2B5EF4-FFF2-40B4-BE49-F238E27FC236}">
                <a16:creationId xmlns:a16="http://schemas.microsoft.com/office/drawing/2014/main" id="{F6E372D7-2481-4EBB-A5E4-CE25DC211AF0}"/>
              </a:ext>
            </a:extLst>
          </p:cNvPr>
          <p:cNvSpPr/>
          <p:nvPr>
            <p:custDataLst>
              <p:tags r:id="rId5"/>
            </p:custDataLst>
          </p:nvPr>
        </p:nvSpPr>
        <p:spPr>
          <a:xfrm>
            <a:off x="8560967" y="8370242"/>
            <a:ext cx="380464" cy="380464"/>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69162">
              <a:defRPr/>
            </a:pPr>
            <a:endParaRPr lang="en-US" sz="2800" b="1" dirty="0">
              <a:solidFill>
                <a:srgbClr val="FFFFFF"/>
              </a:solidFill>
              <a:latin typeface="Inter" panose="020B0502030000000004" pitchFamily="34" charset="0"/>
              <a:ea typeface="Inter" panose="020B0502030000000004" pitchFamily="34" charset="0"/>
              <a:sym typeface="Arial"/>
            </a:endParaRPr>
          </a:p>
        </p:txBody>
      </p:sp>
      <p:sp>
        <p:nvSpPr>
          <p:cNvPr id="18" name="TextBox 32">
            <a:extLst>
              <a:ext uri="{FF2B5EF4-FFF2-40B4-BE49-F238E27FC236}">
                <a16:creationId xmlns:a16="http://schemas.microsoft.com/office/drawing/2014/main" id="{52780D9E-3A4E-430C-A750-330DA505EAF5}"/>
              </a:ext>
            </a:extLst>
          </p:cNvPr>
          <p:cNvSpPr txBox="1"/>
          <p:nvPr>
            <p:custDataLst>
              <p:tags r:id="rId6"/>
            </p:custDataLst>
          </p:nvPr>
        </p:nvSpPr>
        <p:spPr>
          <a:xfrm>
            <a:off x="9119940" y="5921970"/>
            <a:ext cx="4423023" cy="707886"/>
          </a:xfrm>
          <a:prstGeom prst="rect">
            <a:avLst/>
          </a:prstGeom>
          <a:noFill/>
        </p:spPr>
        <p:txBody>
          <a:bodyPr wrap="square" rtlCol="0">
            <a:spAutoFit/>
          </a:bodyPr>
          <a:lstStyle/>
          <a:p>
            <a:pPr algn="just" defTabSz="1069162">
              <a:defRPr/>
            </a:pPr>
            <a:r>
              <a:rPr lang="fr-FR" sz="2000" dirty="0">
                <a:solidFill>
                  <a:srgbClr val="474AD4"/>
                </a:solidFill>
                <a:latin typeface="Inter" panose="020B0502030000000004" pitchFamily="34" charset="0"/>
                <a:ea typeface="Inter" panose="020B0502030000000004" pitchFamily="34" charset="0"/>
                <a:cs typeface="Arial"/>
                <a:sym typeface="Arial"/>
              </a:rPr>
              <a:t>Articles 222-27, 222-32, 226-3-1 du code pénal</a:t>
            </a:r>
          </a:p>
        </p:txBody>
      </p:sp>
      <p:sp>
        <p:nvSpPr>
          <p:cNvPr id="19" name="TextBox 33">
            <a:extLst>
              <a:ext uri="{FF2B5EF4-FFF2-40B4-BE49-F238E27FC236}">
                <a16:creationId xmlns:a16="http://schemas.microsoft.com/office/drawing/2014/main" id="{51F80A73-BE8E-40CD-8D78-67778B17BFFF}"/>
              </a:ext>
            </a:extLst>
          </p:cNvPr>
          <p:cNvSpPr txBox="1"/>
          <p:nvPr>
            <p:custDataLst>
              <p:tags r:id="rId7"/>
            </p:custDataLst>
          </p:nvPr>
        </p:nvSpPr>
        <p:spPr>
          <a:xfrm>
            <a:off x="9119940" y="6699537"/>
            <a:ext cx="4838815" cy="2246769"/>
          </a:xfrm>
          <a:prstGeom prst="rect">
            <a:avLst/>
          </a:prstGeom>
          <a:noFill/>
        </p:spPr>
        <p:txBody>
          <a:bodyPr wrap="square" rtlCol="0">
            <a:spAutoFit/>
          </a:bodyPr>
          <a:lstStyle/>
          <a:p>
            <a:pPr algn="just" defTabSz="1069162">
              <a:defRPr/>
            </a:pPr>
            <a:r>
              <a:rPr lang="fr-FR" sz="2000" dirty="0">
                <a:solidFill>
                  <a:srgbClr val="474AD4"/>
                </a:solidFill>
                <a:latin typeface="Inter" panose="020B0502030000000004" pitchFamily="34" charset="0"/>
                <a:ea typeface="Inter" panose="020B0502030000000004" pitchFamily="34" charset="0"/>
                <a:cs typeface="Arial"/>
                <a:sym typeface="Arial"/>
              </a:rPr>
              <a:t>Article L.1153-1 du code du travail</a:t>
            </a:r>
          </a:p>
          <a:p>
            <a:pPr algn="just" defTabSz="1069162">
              <a:defRPr/>
            </a:pPr>
            <a:r>
              <a:rPr lang="fr-FR" sz="2000" dirty="0">
                <a:solidFill>
                  <a:srgbClr val="474AD4"/>
                </a:solidFill>
                <a:latin typeface="Inter" panose="020B0502030000000004" pitchFamily="34" charset="0"/>
                <a:ea typeface="Inter" panose="020B0502030000000004" pitchFamily="34" charset="0"/>
                <a:cs typeface="Arial"/>
                <a:sym typeface="Arial"/>
              </a:rPr>
              <a:t>Article L.133-1 du code général de la fonction publique</a:t>
            </a:r>
          </a:p>
          <a:p>
            <a:pPr algn="just" defTabSz="1069162">
              <a:defRPr/>
            </a:pPr>
            <a:r>
              <a:rPr lang="fr-FR" sz="2000" dirty="0">
                <a:solidFill>
                  <a:srgbClr val="474AD4"/>
                </a:solidFill>
                <a:latin typeface="Inter" panose="020B0502030000000004" pitchFamily="34" charset="0"/>
                <a:ea typeface="Inter" panose="020B0502030000000004" pitchFamily="34" charset="0"/>
                <a:cs typeface="Arial"/>
                <a:sym typeface="Arial"/>
              </a:rPr>
              <a:t>Article 222-33 du code pénal</a:t>
            </a:r>
          </a:p>
          <a:p>
            <a:pPr algn="just" defTabSz="1069162">
              <a:defRPr/>
            </a:pPr>
            <a:endParaRPr lang="fr-FR" sz="2000" dirty="0">
              <a:solidFill>
                <a:srgbClr val="474AD4"/>
              </a:solidFill>
              <a:latin typeface="Inter" panose="020B0502030000000004" pitchFamily="34" charset="0"/>
              <a:ea typeface="Inter" panose="020B0502030000000004" pitchFamily="34" charset="0"/>
              <a:cs typeface="Arial"/>
              <a:sym typeface="Arial"/>
            </a:endParaRPr>
          </a:p>
          <a:p>
            <a:pPr algn="just" defTabSz="1069162">
              <a:defRPr/>
            </a:pPr>
            <a:endParaRPr lang="fr-FR" sz="2000" dirty="0">
              <a:solidFill>
                <a:srgbClr val="474AD4"/>
              </a:solidFill>
              <a:latin typeface="Inter" panose="020B0502030000000004" pitchFamily="34" charset="0"/>
              <a:ea typeface="Inter" panose="020B0502030000000004" pitchFamily="34" charset="0"/>
              <a:cs typeface="Arial"/>
              <a:sym typeface="Arial"/>
            </a:endParaRPr>
          </a:p>
          <a:p>
            <a:pPr algn="just" defTabSz="1069162">
              <a:defRPr/>
            </a:pPr>
            <a:endParaRPr lang="fr-FR" sz="2000" dirty="0">
              <a:solidFill>
                <a:srgbClr val="474AD4"/>
              </a:solidFill>
              <a:latin typeface="Inter" panose="020B0502030000000004" pitchFamily="34" charset="0"/>
              <a:ea typeface="Inter" panose="020B0502030000000004" pitchFamily="34" charset="0"/>
              <a:cs typeface="Arial"/>
              <a:sym typeface="Arial"/>
            </a:endParaRPr>
          </a:p>
        </p:txBody>
      </p:sp>
      <p:sp>
        <p:nvSpPr>
          <p:cNvPr id="20" name="TextBox 34">
            <a:extLst>
              <a:ext uri="{FF2B5EF4-FFF2-40B4-BE49-F238E27FC236}">
                <a16:creationId xmlns:a16="http://schemas.microsoft.com/office/drawing/2014/main" id="{3CD15124-C301-4ECD-97E0-A5EDDE6ABD39}"/>
              </a:ext>
            </a:extLst>
          </p:cNvPr>
          <p:cNvSpPr txBox="1"/>
          <p:nvPr>
            <p:custDataLst>
              <p:tags r:id="rId8"/>
            </p:custDataLst>
          </p:nvPr>
        </p:nvSpPr>
        <p:spPr>
          <a:xfrm>
            <a:off x="9145396" y="8728043"/>
            <a:ext cx="4056734" cy="707886"/>
          </a:xfrm>
          <a:prstGeom prst="rect">
            <a:avLst/>
          </a:prstGeom>
          <a:noFill/>
        </p:spPr>
        <p:txBody>
          <a:bodyPr wrap="square" rtlCol="0">
            <a:spAutoFit/>
          </a:bodyPr>
          <a:lstStyle/>
          <a:p>
            <a:pPr algn="just" defTabSz="1069162">
              <a:defRPr/>
            </a:pPr>
            <a:r>
              <a:rPr lang="en-US" sz="2000" dirty="0">
                <a:solidFill>
                  <a:srgbClr val="474AD4"/>
                </a:solidFill>
                <a:latin typeface="Inter" panose="020B0502030000000004" pitchFamily="34" charset="0"/>
                <a:ea typeface="Inter" panose="020B0502030000000004" pitchFamily="34" charset="0"/>
                <a:cs typeface="Arial"/>
                <a:sym typeface="Arial"/>
              </a:rPr>
              <a:t>Articles 621-1, R.625-8-1 du code </a:t>
            </a:r>
            <a:r>
              <a:rPr lang="en-US" sz="2000" dirty="0" err="1">
                <a:solidFill>
                  <a:srgbClr val="474AD4"/>
                </a:solidFill>
                <a:latin typeface="Inter" panose="020B0502030000000004" pitchFamily="34" charset="0"/>
                <a:ea typeface="Inter" panose="020B0502030000000004" pitchFamily="34" charset="0"/>
                <a:cs typeface="Arial"/>
                <a:sym typeface="Arial"/>
              </a:rPr>
              <a:t>pénal</a:t>
            </a:r>
            <a:endParaRPr lang="en-US" sz="2000" dirty="0">
              <a:solidFill>
                <a:srgbClr val="474AD4"/>
              </a:solidFill>
              <a:latin typeface="Inter" panose="020B0502030000000004" pitchFamily="34" charset="0"/>
              <a:ea typeface="Inter" panose="020B0502030000000004" pitchFamily="34" charset="0"/>
              <a:cs typeface="Arial"/>
              <a:sym typeface="Arial"/>
            </a:endParaRPr>
          </a:p>
        </p:txBody>
      </p:sp>
      <p:sp>
        <p:nvSpPr>
          <p:cNvPr id="21" name="ZoneTexte 20">
            <a:extLst>
              <a:ext uri="{FF2B5EF4-FFF2-40B4-BE49-F238E27FC236}">
                <a16:creationId xmlns:a16="http://schemas.microsoft.com/office/drawing/2014/main" id="{51669071-9ACF-4144-ABFB-B905BDC60502}"/>
              </a:ext>
            </a:extLst>
          </p:cNvPr>
          <p:cNvSpPr txBox="1"/>
          <p:nvPr/>
        </p:nvSpPr>
        <p:spPr>
          <a:xfrm>
            <a:off x="9234357" y="4196678"/>
            <a:ext cx="2555788" cy="523220"/>
          </a:xfrm>
          <a:prstGeom prst="rect">
            <a:avLst/>
          </a:prstGeom>
          <a:noFill/>
        </p:spPr>
        <p:txBody>
          <a:bodyPr wrap="square" rtlCol="0">
            <a:spAutoFit/>
          </a:bodyPr>
          <a:lstStyle/>
          <a:p>
            <a:pPr defTabSz="1069162">
              <a:defRPr/>
            </a:pPr>
            <a:r>
              <a:rPr lang="fr-FR" sz="2800" dirty="0">
                <a:latin typeface="Inter Black" panose="02000503000000020004" pitchFamily="2" charset="0"/>
                <a:ea typeface="Inter Black" panose="02000503000000020004" pitchFamily="2" charset="0"/>
              </a:rPr>
              <a:t>CRIME</a:t>
            </a:r>
          </a:p>
        </p:txBody>
      </p:sp>
      <p:sp>
        <p:nvSpPr>
          <p:cNvPr id="22" name="ZoneTexte 21">
            <a:extLst>
              <a:ext uri="{FF2B5EF4-FFF2-40B4-BE49-F238E27FC236}">
                <a16:creationId xmlns:a16="http://schemas.microsoft.com/office/drawing/2014/main" id="{1D3A471A-296D-411D-BA71-3AAEEBA46E17}"/>
              </a:ext>
            </a:extLst>
          </p:cNvPr>
          <p:cNvSpPr txBox="1"/>
          <p:nvPr/>
        </p:nvSpPr>
        <p:spPr>
          <a:xfrm>
            <a:off x="9234357" y="5417914"/>
            <a:ext cx="2555788" cy="523220"/>
          </a:xfrm>
          <a:prstGeom prst="rect">
            <a:avLst/>
          </a:prstGeom>
          <a:noFill/>
        </p:spPr>
        <p:txBody>
          <a:bodyPr wrap="square" rtlCol="0">
            <a:spAutoFit/>
          </a:bodyPr>
          <a:lstStyle/>
          <a:p>
            <a:pPr defTabSz="1069162">
              <a:defRPr/>
            </a:pPr>
            <a:r>
              <a:rPr lang="fr-FR" sz="2800" dirty="0">
                <a:latin typeface="Inter Black" panose="02000503000000020004" pitchFamily="2" charset="0"/>
                <a:ea typeface="Inter Black" panose="02000503000000020004" pitchFamily="2" charset="0"/>
              </a:rPr>
              <a:t>DELITS</a:t>
            </a:r>
          </a:p>
        </p:txBody>
      </p:sp>
      <p:sp>
        <p:nvSpPr>
          <p:cNvPr id="23" name="ZoneTexte 22">
            <a:extLst>
              <a:ext uri="{FF2B5EF4-FFF2-40B4-BE49-F238E27FC236}">
                <a16:creationId xmlns:a16="http://schemas.microsoft.com/office/drawing/2014/main" id="{2EA4FA66-A454-4273-BE37-2D2FA1865033}"/>
              </a:ext>
            </a:extLst>
          </p:cNvPr>
          <p:cNvSpPr txBox="1"/>
          <p:nvPr/>
        </p:nvSpPr>
        <p:spPr>
          <a:xfrm>
            <a:off x="9145396" y="8223494"/>
            <a:ext cx="3893513" cy="523220"/>
          </a:xfrm>
          <a:prstGeom prst="rect">
            <a:avLst/>
          </a:prstGeom>
          <a:noFill/>
        </p:spPr>
        <p:txBody>
          <a:bodyPr wrap="square" rtlCol="0">
            <a:spAutoFit/>
          </a:bodyPr>
          <a:lstStyle/>
          <a:p>
            <a:pPr defTabSz="1069162">
              <a:defRPr/>
            </a:pPr>
            <a:r>
              <a:rPr lang="fr-FR" sz="2800" dirty="0">
                <a:latin typeface="Inter Black" panose="02000503000000020004" pitchFamily="2" charset="0"/>
                <a:ea typeface="Inter Black" panose="02000503000000020004" pitchFamily="2" charset="0"/>
              </a:rPr>
              <a:t>CONTRAVENTIONS</a:t>
            </a:r>
          </a:p>
        </p:txBody>
      </p:sp>
      <p:sp>
        <p:nvSpPr>
          <p:cNvPr id="24" name="ZoneTexte 23">
            <a:extLst>
              <a:ext uri="{FF2B5EF4-FFF2-40B4-BE49-F238E27FC236}">
                <a16:creationId xmlns:a16="http://schemas.microsoft.com/office/drawing/2014/main" id="{E1352143-189C-4107-B49E-9AA5623C98C5}"/>
              </a:ext>
            </a:extLst>
          </p:cNvPr>
          <p:cNvSpPr txBox="1"/>
          <p:nvPr/>
        </p:nvSpPr>
        <p:spPr bwMode="auto">
          <a:xfrm>
            <a:off x="431131" y="9009022"/>
            <a:ext cx="10081120" cy="369332"/>
          </a:xfrm>
          <a:prstGeom prst="rect">
            <a:avLst/>
          </a:prstGeom>
          <a:noFill/>
        </p:spPr>
        <p:txBody>
          <a:bodyPr wrap="square" rtlCol="0">
            <a:spAutoFit/>
          </a:bodyPr>
          <a:lstStyle/>
          <a:p>
            <a:r>
              <a:rPr lang="fr-FR" dirty="0"/>
              <a:t>Sources : formation EGAE - </a:t>
            </a:r>
            <a:r>
              <a:rPr lang="fr-FR" dirty="0" err="1"/>
              <a:t>Purplelab</a:t>
            </a:r>
            <a:endParaRPr lang="fr-FR" dirty="0"/>
          </a:p>
        </p:txBody>
      </p:sp>
      <p:sp>
        <p:nvSpPr>
          <p:cNvPr id="26" name="Oval 25">
            <a:extLst>
              <a:ext uri="{FF2B5EF4-FFF2-40B4-BE49-F238E27FC236}">
                <a16:creationId xmlns:a16="http://schemas.microsoft.com/office/drawing/2014/main" id="{CE35FE9B-673D-40B5-9EA4-1AF86D656624}"/>
              </a:ext>
            </a:extLst>
          </p:cNvPr>
          <p:cNvSpPr/>
          <p:nvPr>
            <p:custDataLst>
              <p:tags r:id="rId9"/>
            </p:custDataLst>
          </p:nvPr>
        </p:nvSpPr>
        <p:spPr>
          <a:xfrm>
            <a:off x="8568035" y="6117570"/>
            <a:ext cx="380464" cy="380464"/>
          </a:xfrm>
          <a:prstGeom prst="ellipse">
            <a:avLst/>
          </a:prstGeom>
          <a:solidFill>
            <a:srgbClr val="C2C923"/>
          </a:solidFill>
          <a:ln w="12700" cap="flat" cmpd="sng" algn="ctr">
            <a:noFill/>
            <a:prstDash val="solid"/>
            <a:miter lim="800000"/>
          </a:ln>
          <a:effectLst/>
        </p:spPr>
        <p:txBody>
          <a:bodyPr spcFirstLastPara="0" vert="horz" wrap="square" lIns="25400" tIns="25400" rIns="25400" bIns="25400" numCol="1" spcCol="1270" anchor="ctr" anchorCtr="0">
            <a:noAutofit/>
          </a:bodyPr>
          <a:lstStyle/>
          <a:p>
            <a:endParaRPr lang="en-US" sz="2000" dirty="0">
              <a:solidFill>
                <a:schemeClr val="bg1"/>
              </a:solidFill>
              <a:latin typeface="Inter" panose="020B0502030000000004" pitchFamily="34" charset="0"/>
              <a:sym typeface="Arial"/>
            </a:endParaRPr>
          </a:p>
        </p:txBody>
      </p:sp>
    </p:spTree>
    <p:extLst>
      <p:ext uri="{BB962C8B-B14F-4D97-AF65-F5344CB8AC3E}">
        <p14:creationId xmlns:p14="http://schemas.microsoft.com/office/powerpoint/2010/main" val="1815796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texte 2">
            <a:extLst>
              <a:ext uri="{FF2B5EF4-FFF2-40B4-BE49-F238E27FC236}">
                <a16:creationId xmlns:a16="http://schemas.microsoft.com/office/drawing/2014/main" id="{ED7591FB-425C-472E-96A9-994B54CAADC4}"/>
              </a:ext>
            </a:extLst>
          </p:cNvPr>
          <p:cNvSpPr txBox="1">
            <a:spLocks/>
          </p:cNvSpPr>
          <p:nvPr/>
        </p:nvSpPr>
        <p:spPr bwMode="auto">
          <a:xfrm>
            <a:off x="953439" y="3401690"/>
            <a:ext cx="12348872" cy="2423740"/>
          </a:xfrm>
          <a:prstGeom prst="rect">
            <a:avLst/>
          </a:prstGeom>
          <a:noFill/>
        </p:spPr>
        <p:txBody>
          <a:bodyPr vert="horz" wrap="square" lIns="0" tIns="0" rIns="0" bIns="0" rtlCol="0">
            <a:spAutoFit/>
          </a:bodyPr>
          <a:lstStyle>
            <a:lvl1pPr marL="268288" indent="-268288" algn="l" defTabSz="1425550">
              <a:lnSpc>
                <a:spcPct val="90000"/>
              </a:lnSpc>
              <a:spcBef>
                <a:spcPts val="0"/>
              </a:spcBef>
              <a:buFont typeface="Arial"/>
              <a:buChar char="•"/>
              <a:defRPr sz="2800">
                <a:solidFill>
                  <a:schemeClr val="tx1"/>
                </a:solidFill>
                <a:latin typeface="+mn-lt"/>
                <a:ea typeface="+mn-ea"/>
                <a:cs typeface="+mn-cs"/>
              </a:defRPr>
            </a:lvl1pPr>
            <a:lvl2pPr marL="803275" indent="-266700" algn="l" defTabSz="1425550">
              <a:lnSpc>
                <a:spcPct val="90000"/>
              </a:lnSpc>
              <a:spcBef>
                <a:spcPts val="0"/>
              </a:spcBef>
              <a:buFont typeface="Courier New"/>
              <a:buChar char="o"/>
              <a:defRPr sz="2400">
                <a:solidFill>
                  <a:schemeClr val="tx1"/>
                </a:solidFill>
                <a:latin typeface="+mn-lt"/>
                <a:ea typeface="+mn-ea"/>
                <a:cs typeface="+mn-cs"/>
              </a:defRPr>
            </a:lvl2pPr>
            <a:lvl3pPr marL="1450975" indent="-457200" algn="l" defTabSz="1425550">
              <a:lnSpc>
                <a:spcPct val="90000"/>
              </a:lnSpc>
              <a:spcBef>
                <a:spcPts val="0"/>
              </a:spcBef>
              <a:buFont typeface="Source Sans Pro"/>
              <a:buChar char="‒"/>
              <a:defRPr sz="2000" u="none">
                <a:solidFill>
                  <a:schemeClr val="tx1"/>
                </a:solidFill>
                <a:latin typeface="+mn-lt"/>
                <a:ea typeface="+mn-ea"/>
                <a:cs typeface="+mn-cs"/>
              </a:defRPr>
            </a:lvl3pPr>
            <a:lvl4pPr marL="2595525" indent="-457200" algn="l" defTabSz="1425550">
              <a:lnSpc>
                <a:spcPct val="90000"/>
              </a:lnSpc>
              <a:spcBef>
                <a:spcPts val="780"/>
              </a:spcBef>
              <a:buFont typeface="Source Sans Pro"/>
              <a:buChar char="»"/>
              <a:defRPr sz="1800">
                <a:solidFill>
                  <a:schemeClr val="tx1"/>
                </a:solidFill>
                <a:latin typeface="+mn-lt"/>
                <a:ea typeface="+mn-ea"/>
                <a:cs typeface="+mn-cs"/>
              </a:defRPr>
            </a:lvl4pPr>
            <a:lvl5pPr marL="3207487" indent="-356387" algn="l" defTabSz="1425550">
              <a:lnSpc>
                <a:spcPct val="90000"/>
              </a:lnSpc>
              <a:spcBef>
                <a:spcPts val="780"/>
              </a:spcBef>
              <a:buFont typeface="Arial"/>
              <a:buChar char="•"/>
              <a:defRPr sz="2800">
                <a:solidFill>
                  <a:schemeClr val="tx1"/>
                </a:solidFill>
                <a:latin typeface="+mn-lt"/>
                <a:ea typeface="+mn-ea"/>
                <a:cs typeface="+mn-cs"/>
              </a:defRPr>
            </a:lvl5pPr>
            <a:lvl6pPr marL="3920261" indent="-356387" algn="l" defTabSz="1425550">
              <a:lnSpc>
                <a:spcPct val="90000"/>
              </a:lnSpc>
              <a:spcBef>
                <a:spcPts val="780"/>
              </a:spcBef>
              <a:buFont typeface="Arial"/>
              <a:buChar char="•"/>
              <a:defRPr sz="2800">
                <a:solidFill>
                  <a:schemeClr val="tx1"/>
                </a:solidFill>
                <a:latin typeface="+mn-lt"/>
                <a:ea typeface="+mn-ea"/>
                <a:cs typeface="+mn-cs"/>
              </a:defRPr>
            </a:lvl6pPr>
            <a:lvl7pPr marL="4633036" indent="-356387" algn="l" defTabSz="1425550">
              <a:lnSpc>
                <a:spcPct val="90000"/>
              </a:lnSpc>
              <a:spcBef>
                <a:spcPts val="780"/>
              </a:spcBef>
              <a:buFont typeface="Arial"/>
              <a:buChar char="•"/>
              <a:defRPr sz="2800">
                <a:solidFill>
                  <a:schemeClr val="tx1"/>
                </a:solidFill>
                <a:latin typeface="+mn-lt"/>
                <a:ea typeface="+mn-ea"/>
                <a:cs typeface="+mn-cs"/>
              </a:defRPr>
            </a:lvl7pPr>
            <a:lvl8pPr marL="5345811" indent="-356387" algn="l" defTabSz="1425550">
              <a:lnSpc>
                <a:spcPct val="90000"/>
              </a:lnSpc>
              <a:spcBef>
                <a:spcPts val="780"/>
              </a:spcBef>
              <a:buFont typeface="Arial"/>
              <a:buChar char="•"/>
              <a:defRPr sz="2800">
                <a:solidFill>
                  <a:schemeClr val="tx1"/>
                </a:solidFill>
                <a:latin typeface="+mn-lt"/>
                <a:ea typeface="+mn-ea"/>
                <a:cs typeface="+mn-cs"/>
              </a:defRPr>
            </a:lvl8pPr>
            <a:lvl9pPr marL="6058586" indent="-356387" algn="l" defTabSz="1425550">
              <a:lnSpc>
                <a:spcPct val="90000"/>
              </a:lnSpc>
              <a:spcBef>
                <a:spcPts val="780"/>
              </a:spcBef>
              <a:buFont typeface="Arial"/>
              <a:buChar char="•"/>
              <a:defRPr sz="2800">
                <a:solidFill>
                  <a:schemeClr val="tx1"/>
                </a:solidFill>
                <a:latin typeface="+mn-lt"/>
                <a:ea typeface="+mn-ea"/>
                <a:cs typeface="+mn-cs"/>
              </a:defRPr>
            </a:lvl9pPr>
          </a:lstStyle>
          <a:p>
            <a:pPr marL="285750" indent="-285750" algn="just" defTabSz="712775" eaLnBrk="0" hangingPunct="0">
              <a:buFont typeface="Arial" panose="020B0604020202020204" pitchFamily="34" charset="0"/>
              <a:buChar char="•"/>
            </a:pPr>
            <a:r>
              <a:rPr lang="fr-FR" sz="2500" dirty="0">
                <a:solidFill>
                  <a:schemeClr val="dk1"/>
                </a:solidFill>
              </a:rPr>
              <a:t>Avec accord des personnes ayant fait le signalement:  </a:t>
            </a:r>
          </a:p>
          <a:p>
            <a:pPr marL="820737" lvl="1" indent="-285750" algn="just" defTabSz="712775" eaLnBrk="0" hangingPunct="0">
              <a:buFont typeface="Arial" panose="020B0604020202020204" pitchFamily="34" charset="0"/>
              <a:buChar char="•"/>
            </a:pPr>
            <a:r>
              <a:rPr lang="fr-FR" sz="2500" dirty="0">
                <a:solidFill>
                  <a:schemeClr val="dk1"/>
                </a:solidFill>
              </a:rPr>
              <a:t>Transfert du compte-rendu validé aux autorités compétentes : DGA, DRHDS, DAJ, Encadrant (Directeur, </a:t>
            </a:r>
            <a:r>
              <a:rPr lang="fr-FR" sz="2500" dirty="0" err="1">
                <a:solidFill>
                  <a:schemeClr val="dk1"/>
                </a:solidFill>
              </a:rPr>
              <a:t>Dir</a:t>
            </a:r>
            <a:r>
              <a:rPr lang="fr-FR" sz="2500" dirty="0">
                <a:solidFill>
                  <a:schemeClr val="dk1"/>
                </a:solidFill>
              </a:rPr>
              <a:t> Compo, </a:t>
            </a:r>
            <a:r>
              <a:rPr lang="fr-FR" sz="2500" dirty="0" err="1">
                <a:solidFill>
                  <a:schemeClr val="dk1"/>
                </a:solidFill>
              </a:rPr>
              <a:t>Dir</a:t>
            </a:r>
            <a:r>
              <a:rPr lang="fr-FR" sz="2500" dirty="0">
                <a:solidFill>
                  <a:schemeClr val="dk1"/>
                </a:solidFill>
              </a:rPr>
              <a:t> labo), SG </a:t>
            </a:r>
          </a:p>
          <a:p>
            <a:pPr marL="820737" lvl="1" indent="-285750" algn="just" defTabSz="712775" eaLnBrk="0" hangingPunct="0">
              <a:buFont typeface="Arial" panose="020B0604020202020204" pitchFamily="34" charset="0"/>
              <a:buChar char="•"/>
            </a:pPr>
            <a:r>
              <a:rPr lang="fr-FR" sz="2500" dirty="0">
                <a:solidFill>
                  <a:schemeClr val="dk1"/>
                </a:solidFill>
              </a:rPr>
              <a:t>Mise en place de procédures (enquête administrative, entretien de recadrage, signalement au procureur) </a:t>
            </a:r>
          </a:p>
          <a:p>
            <a:pPr marL="820737" lvl="1" indent="-285750" algn="just" defTabSz="712775" eaLnBrk="0" hangingPunct="0">
              <a:buFont typeface="Arial" panose="020B0604020202020204" pitchFamily="34" charset="0"/>
              <a:buChar char="•"/>
            </a:pPr>
            <a:r>
              <a:rPr lang="fr-FR" sz="2500" dirty="0">
                <a:solidFill>
                  <a:schemeClr val="dk1"/>
                </a:solidFill>
              </a:rPr>
              <a:t>Mise en œuvre de mesures de protection (protection fonctionnelle, exclusion des locaux, changement de groupe, de service)</a:t>
            </a:r>
          </a:p>
        </p:txBody>
      </p:sp>
      <p:sp>
        <p:nvSpPr>
          <p:cNvPr id="21" name="ZoneTexte 20">
            <a:extLst>
              <a:ext uri="{FF2B5EF4-FFF2-40B4-BE49-F238E27FC236}">
                <a16:creationId xmlns:a16="http://schemas.microsoft.com/office/drawing/2014/main" id="{B3A41B32-88F0-40B3-A534-6BCBEB8DE4E3}"/>
              </a:ext>
            </a:extLst>
          </p:cNvPr>
          <p:cNvSpPr txBox="1"/>
          <p:nvPr/>
        </p:nvSpPr>
        <p:spPr>
          <a:xfrm>
            <a:off x="666665" y="2537594"/>
            <a:ext cx="5949911" cy="574833"/>
          </a:xfrm>
          <a:prstGeom prst="rect">
            <a:avLst/>
          </a:prstGeom>
          <a:noFill/>
          <a:ln>
            <a:noFill/>
          </a:ln>
        </p:spPr>
        <p:txBody>
          <a:bodyPr wrap="square" lIns="142555" tIns="71277" rIns="142555" bIns="71277" rtlCol="0">
            <a:spAutoFit/>
          </a:bodyPr>
          <a:lstStyle/>
          <a:p>
            <a:r>
              <a:rPr lang="fr-FR" sz="2800" b="1" dirty="0">
                <a:solidFill>
                  <a:schemeClr val="accent4"/>
                </a:solidFill>
              </a:rPr>
              <a:t>Orientation interne</a:t>
            </a:r>
          </a:p>
        </p:txBody>
      </p:sp>
      <p:sp>
        <p:nvSpPr>
          <p:cNvPr id="24" name="Titre 4">
            <a:extLst>
              <a:ext uri="{FF2B5EF4-FFF2-40B4-BE49-F238E27FC236}">
                <a16:creationId xmlns:a16="http://schemas.microsoft.com/office/drawing/2014/main" id="{692E819B-DAFE-4191-AC9B-659E158E2714}"/>
              </a:ext>
            </a:extLst>
          </p:cNvPr>
          <p:cNvSpPr txBox="1">
            <a:spLocks/>
          </p:cNvSpPr>
          <p:nvPr/>
        </p:nvSpPr>
        <p:spPr bwMode="auto">
          <a:xfrm>
            <a:off x="696908" y="500100"/>
            <a:ext cx="12392174" cy="1357295"/>
          </a:xfrm>
          <a:prstGeom prst="rect">
            <a:avLst/>
          </a:prstGeom>
        </p:spPr>
        <p:txBody>
          <a:bodyPr vert="horz" wrap="square" lIns="0" tIns="0" rIns="0" bIns="0" rtlCol="0" anchor="ctr">
            <a:sp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t>3 &gt; Orientation vers les autorités compétentes </a:t>
            </a:r>
            <a:br>
              <a:rPr lang="fr-FR" dirty="0"/>
            </a:br>
            <a:r>
              <a:rPr lang="fr-FR" sz="4800" dirty="0"/>
              <a:t>pour le traitement du signalement</a:t>
            </a:r>
            <a:endParaRPr lang="fr-FR" dirty="0"/>
          </a:p>
        </p:txBody>
      </p:sp>
    </p:spTree>
    <p:extLst>
      <p:ext uri="{BB962C8B-B14F-4D97-AF65-F5344CB8AC3E}">
        <p14:creationId xmlns:p14="http://schemas.microsoft.com/office/powerpoint/2010/main" val="292538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935F9AA5-BE22-4C36-8B95-5AA10E261444}" type="slidenum">
              <a:rPr lang="fr-FR" smtClean="0"/>
              <a:t>9</a:t>
            </a:fld>
            <a:endParaRPr lang="fr-FR"/>
          </a:p>
        </p:txBody>
      </p:sp>
      <p:sp>
        <p:nvSpPr>
          <p:cNvPr id="5" name="Titre 4"/>
          <p:cNvSpPr>
            <a:spLocks noGrp="1"/>
          </p:cNvSpPr>
          <p:nvPr>
            <p:ph type="title"/>
          </p:nvPr>
        </p:nvSpPr>
        <p:spPr>
          <a:xfrm>
            <a:off x="646735" y="89322"/>
            <a:ext cx="12392174" cy="1384995"/>
          </a:xfrm>
        </p:spPr>
        <p:txBody>
          <a:bodyPr/>
          <a:lstStyle/>
          <a:p>
            <a:r>
              <a:rPr lang="fr-FR" dirty="0"/>
              <a:t>Traitement du signalement (hors périmètre de la cellule) </a:t>
            </a:r>
          </a:p>
        </p:txBody>
      </p:sp>
      <p:cxnSp>
        <p:nvCxnSpPr>
          <p:cNvPr id="6" name="Connecteur droit 5"/>
          <p:cNvCxnSpPr>
            <a:stCxn id="11" idx="2"/>
          </p:cNvCxnSpPr>
          <p:nvPr/>
        </p:nvCxnSpPr>
        <p:spPr>
          <a:xfrm flipH="1">
            <a:off x="1217155" y="7610160"/>
            <a:ext cx="117378" cy="122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a:off x="5443936" y="2586925"/>
            <a:ext cx="0" cy="5995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tangle 27"/>
          <p:cNvSpPr>
            <a:spLocks noChangeArrowheads="1"/>
          </p:cNvSpPr>
          <p:nvPr/>
        </p:nvSpPr>
        <p:spPr bwMode="auto">
          <a:xfrm>
            <a:off x="12142787" y="7754369"/>
            <a:ext cx="2009867" cy="924853"/>
          </a:xfrm>
          <a:prstGeom prst="rect">
            <a:avLst/>
          </a:prstGeom>
          <a:solidFill>
            <a:schemeClr val="accent6">
              <a:lumMod val="60000"/>
              <a:lumOff val="40000"/>
            </a:schemeClr>
          </a:solidFill>
          <a:ln>
            <a:noFill/>
          </a:ln>
          <a:effectLst>
            <a:outerShdw dist="23000" dir="5400000" rotWithShape="0">
              <a:srgbClr val="000000">
                <a:alpha val="34999"/>
              </a:srgbClr>
            </a:outerShdw>
          </a:effectLst>
          <a:extLst/>
        </p:spPr>
        <p:txBody>
          <a:bodyPr vert="horz" wrap="square" lIns="142555" tIns="71277" rIns="142555" bIns="71277" numCol="1" anchor="ctr" anchorCtr="0" compatLnSpc="1">
            <a:prstTxWarp prst="textNoShape">
              <a:avLst/>
            </a:prstTxWarp>
          </a:bodyPr>
          <a:lstStyle/>
          <a:p>
            <a:pPr algn="ctr"/>
            <a:r>
              <a:rPr lang="fr-FR" altLang="fr-FR" sz="1900" b="1" dirty="0">
                <a:latin typeface="Calibri" pitchFamily="34" charset="0"/>
                <a:ea typeface="Times New Roman" pitchFamily="18" charset="0"/>
                <a:cs typeface="Calibri" pitchFamily="34" charset="0"/>
              </a:rPr>
              <a:t>Sujet conditions de travail RPS</a:t>
            </a:r>
            <a:endParaRPr lang="fr-FR" altLang="fr-FR" sz="2800" dirty="0">
              <a:cs typeface="Arial" pitchFamily="34" charset="0"/>
            </a:endParaRPr>
          </a:p>
        </p:txBody>
      </p:sp>
      <p:cxnSp>
        <p:nvCxnSpPr>
          <p:cNvPr id="9" name="Connecteur droit 8"/>
          <p:cNvCxnSpPr/>
          <p:nvPr/>
        </p:nvCxnSpPr>
        <p:spPr>
          <a:xfrm>
            <a:off x="7439736" y="3848777"/>
            <a:ext cx="1360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Zone de texte 63"/>
          <p:cNvSpPr txBox="1">
            <a:spLocks noChangeArrowheads="1"/>
          </p:cNvSpPr>
          <p:nvPr/>
        </p:nvSpPr>
        <p:spPr bwMode="auto">
          <a:xfrm>
            <a:off x="2590668" y="3425453"/>
            <a:ext cx="789512" cy="480142"/>
          </a:xfrm>
          <a:prstGeom prst="rect">
            <a:avLst/>
          </a:prstGeom>
          <a:noFill/>
          <a:ln w="6350">
            <a:noFill/>
            <a:miter lim="800000"/>
            <a:headEnd/>
            <a:tailEnd/>
          </a:ln>
        </p:spPr>
        <p:txBody>
          <a:bodyPr vert="horz" wrap="square" lIns="142555" tIns="71277" rIns="142555" bIns="71277" numCol="1" anchor="t" anchorCtr="0" compatLnSpc="1">
            <a:prstTxWarp prst="textNoShape">
              <a:avLst/>
            </a:prstTxWarp>
          </a:bodyPr>
          <a:lstStyle/>
          <a:p>
            <a:pPr algn="ctr"/>
            <a:r>
              <a:rPr lang="fr-FR" altLang="fr-FR" sz="2200" dirty="0">
                <a:solidFill>
                  <a:prstClr val="black"/>
                </a:solidFill>
                <a:latin typeface="Calibri" pitchFamily="34" charset="0"/>
                <a:ea typeface="Times New Roman" pitchFamily="18" charset="0"/>
                <a:cs typeface="Times New Roman" pitchFamily="18" charset="0"/>
              </a:rPr>
              <a:t>OUI</a:t>
            </a:r>
            <a:endParaRPr lang="fr-FR" altLang="fr-FR" sz="2800" dirty="0">
              <a:solidFill>
                <a:prstClr val="black"/>
              </a:solidFill>
              <a:cs typeface="Arial" pitchFamily="34" charset="0"/>
            </a:endParaRPr>
          </a:p>
        </p:txBody>
      </p:sp>
      <p:sp>
        <p:nvSpPr>
          <p:cNvPr id="11" name="Rectangle 17"/>
          <p:cNvSpPr>
            <a:spLocks noChangeArrowheads="1"/>
          </p:cNvSpPr>
          <p:nvPr/>
        </p:nvSpPr>
        <p:spPr bwMode="auto">
          <a:xfrm>
            <a:off x="380301" y="6328946"/>
            <a:ext cx="1908462" cy="1281214"/>
          </a:xfrm>
          <a:prstGeom prst="rect">
            <a:avLst/>
          </a:prstGeom>
          <a:solidFill>
            <a:schemeClr val="accent3">
              <a:lumMod val="40000"/>
              <a:lumOff val="60000"/>
            </a:schemeClr>
          </a:solidFill>
          <a:ln w="9525">
            <a:solidFill>
              <a:schemeClr val="accent3">
                <a:lumMod val="20000"/>
                <a:lumOff val="80000"/>
              </a:schemeClr>
            </a:solidFill>
            <a:miter lim="800000"/>
            <a:headEnd/>
            <a:tailEnd/>
          </a:ln>
          <a:effectLst>
            <a:outerShdw dist="23000" dir="5400000" rotWithShape="0">
              <a:srgbClr val="000000">
                <a:alpha val="34999"/>
              </a:srgbClr>
            </a:outerShdw>
          </a:effectLst>
        </p:spPr>
        <p:txBody>
          <a:bodyPr vert="horz" wrap="square" lIns="142555" tIns="71277" rIns="142555" bIns="71277" numCol="1" anchor="ctr" anchorCtr="0" compatLnSpc="1">
            <a:prstTxWarp prst="textNoShape">
              <a:avLst/>
            </a:prstTxWarp>
          </a:bodyPr>
          <a:lstStyle/>
          <a:p>
            <a:pPr algn="ctr" eaLnBrk="0" hangingPunct="0"/>
            <a:r>
              <a:rPr lang="fr-FR" altLang="fr-FR" sz="1700" b="1" dirty="0">
                <a:solidFill>
                  <a:prstClr val="black"/>
                </a:solidFill>
                <a:latin typeface="Calibri" pitchFamily="34" charset="0"/>
                <a:ea typeface="Times New Roman" pitchFamily="18" charset="0"/>
                <a:cs typeface="Calibri" pitchFamily="34" charset="0"/>
              </a:rPr>
              <a:t>Enquête administrative /  section disciplinaire Agent</a:t>
            </a:r>
            <a:endParaRPr lang="fr-FR" altLang="fr-FR" sz="2500" dirty="0">
              <a:solidFill>
                <a:prstClr val="black"/>
              </a:solidFill>
              <a:cs typeface="Arial" pitchFamily="34" charset="0"/>
            </a:endParaRPr>
          </a:p>
        </p:txBody>
      </p:sp>
      <p:sp>
        <p:nvSpPr>
          <p:cNvPr id="12" name="Rectangle 11"/>
          <p:cNvSpPr>
            <a:spLocks noChangeArrowheads="1"/>
          </p:cNvSpPr>
          <p:nvPr/>
        </p:nvSpPr>
        <p:spPr bwMode="auto">
          <a:xfrm>
            <a:off x="12142787" y="6908542"/>
            <a:ext cx="2009867" cy="606635"/>
          </a:xfrm>
          <a:prstGeom prst="rect">
            <a:avLst/>
          </a:prstGeom>
          <a:solidFill>
            <a:schemeClr val="accent6">
              <a:lumMod val="60000"/>
              <a:lumOff val="40000"/>
            </a:schemeClr>
          </a:solidFill>
          <a:ln>
            <a:noFill/>
          </a:ln>
          <a:effectLst>
            <a:outerShdw dist="23000" dir="5400000" rotWithShape="0">
              <a:srgbClr val="000000">
                <a:alpha val="34999"/>
              </a:srgbClr>
            </a:outerShdw>
          </a:effectLst>
          <a:extLst/>
        </p:spPr>
        <p:txBody>
          <a:bodyPr vert="horz" wrap="square" lIns="142555" tIns="71277" rIns="142555" bIns="71277" numCol="1" anchor="ctr" anchorCtr="0" compatLnSpc="1">
            <a:prstTxWarp prst="textNoShape">
              <a:avLst/>
            </a:prstTxWarp>
          </a:bodyPr>
          <a:lstStyle/>
          <a:p>
            <a:pPr algn="ctr"/>
            <a:r>
              <a:rPr lang="fr-FR" altLang="fr-FR" sz="1900" b="1" dirty="0">
                <a:latin typeface="Calibri" pitchFamily="34" charset="0"/>
                <a:cs typeface="Calibri" pitchFamily="34" charset="0"/>
              </a:rPr>
              <a:t>Appui DDSPS</a:t>
            </a:r>
            <a:endParaRPr lang="fr-FR" altLang="fr-FR" sz="2800" dirty="0">
              <a:cs typeface="Arial" pitchFamily="34" charset="0"/>
            </a:endParaRPr>
          </a:p>
        </p:txBody>
      </p:sp>
      <p:sp>
        <p:nvSpPr>
          <p:cNvPr id="13" name="AutoShape 29"/>
          <p:cNvSpPr>
            <a:spLocks noChangeArrowheads="1"/>
          </p:cNvSpPr>
          <p:nvPr/>
        </p:nvSpPr>
        <p:spPr bwMode="auto">
          <a:xfrm>
            <a:off x="3392831" y="3201561"/>
            <a:ext cx="4058025" cy="1291212"/>
          </a:xfrm>
          <a:prstGeom prst="diamond">
            <a:avLst/>
          </a:prstGeom>
          <a:solidFill>
            <a:schemeClr val="accent2">
              <a:lumMod val="75000"/>
            </a:schemeClr>
          </a:solidFill>
          <a:ln>
            <a:noFill/>
          </a:ln>
          <a:effectLst>
            <a:outerShdw dist="23000" dir="5400000" rotWithShape="0">
              <a:srgbClr val="000000">
                <a:alpha val="34999"/>
              </a:srgbClr>
            </a:outerShdw>
          </a:effectLst>
          <a:extLst/>
        </p:spPr>
        <p:txBody>
          <a:bodyPr vert="horz" wrap="square" lIns="142555" tIns="71277" rIns="142555" bIns="71277" numCol="1" anchor="ctr" anchorCtr="0" compatLnSpc="1">
            <a:prstTxWarp prst="textNoShape">
              <a:avLst/>
            </a:prstTxWarp>
          </a:bodyPr>
          <a:lstStyle/>
          <a:p>
            <a:pPr algn="ctr"/>
            <a:r>
              <a:rPr lang="fr-FR" altLang="fr-FR" sz="1700" b="1" dirty="0">
                <a:solidFill>
                  <a:srgbClr val="FFFFFF"/>
                </a:solidFill>
                <a:latin typeface="Calibri" pitchFamily="34" charset="0"/>
                <a:ea typeface="Times New Roman" pitchFamily="18" charset="0"/>
                <a:cs typeface="Calibri" pitchFamily="34" charset="0"/>
              </a:rPr>
              <a:t>Une enquête administrative est nécessaire ? </a:t>
            </a:r>
            <a:endParaRPr lang="fr-FR" altLang="fr-FR" sz="2500" dirty="0">
              <a:solidFill>
                <a:prstClr val="black"/>
              </a:solidFill>
              <a:cs typeface="Arial" pitchFamily="34" charset="0"/>
            </a:endParaRPr>
          </a:p>
        </p:txBody>
      </p:sp>
      <p:sp>
        <p:nvSpPr>
          <p:cNvPr id="14" name="Zone de texte 83"/>
          <p:cNvSpPr txBox="1">
            <a:spLocks noChangeArrowheads="1"/>
          </p:cNvSpPr>
          <p:nvPr/>
        </p:nvSpPr>
        <p:spPr bwMode="auto">
          <a:xfrm>
            <a:off x="7677315" y="3453914"/>
            <a:ext cx="960283" cy="423218"/>
          </a:xfrm>
          <a:prstGeom prst="rect">
            <a:avLst/>
          </a:prstGeom>
          <a:noFill/>
          <a:ln w="6350">
            <a:noFill/>
            <a:miter lim="800000"/>
            <a:headEnd/>
            <a:tailEnd/>
          </a:ln>
        </p:spPr>
        <p:txBody>
          <a:bodyPr vert="horz" wrap="square" lIns="142555" tIns="71277" rIns="142555" bIns="71277" numCol="1" anchor="t" anchorCtr="0" compatLnSpc="1">
            <a:prstTxWarp prst="textNoShape">
              <a:avLst/>
            </a:prstTxWarp>
          </a:bodyPr>
          <a:lstStyle/>
          <a:p>
            <a:pPr algn="ctr"/>
            <a:r>
              <a:rPr lang="fr-FR" altLang="fr-FR" sz="2200" dirty="0">
                <a:solidFill>
                  <a:prstClr val="black"/>
                </a:solidFill>
                <a:latin typeface="Calibri" pitchFamily="34" charset="0"/>
                <a:ea typeface="Times New Roman" pitchFamily="18" charset="0"/>
                <a:cs typeface="Times New Roman" pitchFamily="18" charset="0"/>
              </a:rPr>
              <a:t>NON</a:t>
            </a:r>
            <a:endParaRPr lang="fr-FR" altLang="fr-FR" sz="2800" dirty="0">
              <a:solidFill>
                <a:prstClr val="black"/>
              </a:solidFill>
              <a:cs typeface="Arial" pitchFamily="34" charset="0"/>
            </a:endParaRPr>
          </a:p>
        </p:txBody>
      </p:sp>
      <p:cxnSp>
        <p:nvCxnSpPr>
          <p:cNvPr id="15" name="Connecteur droit avec flèche 14"/>
          <p:cNvCxnSpPr/>
          <p:nvPr/>
        </p:nvCxnSpPr>
        <p:spPr>
          <a:xfrm>
            <a:off x="3640769" y="5572408"/>
            <a:ext cx="6969" cy="7260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1"/>
          <p:cNvSpPr>
            <a:spLocks noChangeArrowheads="1"/>
          </p:cNvSpPr>
          <p:nvPr/>
        </p:nvSpPr>
        <p:spPr bwMode="auto">
          <a:xfrm>
            <a:off x="4612753" y="7768183"/>
            <a:ext cx="1408639" cy="920835"/>
          </a:xfrm>
          <a:prstGeom prst="rect">
            <a:avLst/>
          </a:prstGeom>
          <a:solidFill>
            <a:schemeClr val="accent5">
              <a:lumMod val="20000"/>
              <a:lumOff val="80000"/>
            </a:schemeClr>
          </a:solidFill>
          <a:ln>
            <a:noFill/>
          </a:ln>
        </p:spPr>
        <p:style>
          <a:lnRef idx="1">
            <a:schemeClr val="accent6"/>
          </a:lnRef>
          <a:fillRef idx="3">
            <a:schemeClr val="accent6"/>
          </a:fillRef>
          <a:effectRef idx="2">
            <a:schemeClr val="accent6"/>
          </a:effectRef>
          <a:fontRef idx="minor">
            <a:schemeClr val="lt1"/>
          </a:fontRef>
        </p:style>
        <p:txBody>
          <a:bodyPr vert="horz" wrap="square" lIns="142555" tIns="71277" rIns="142555" bIns="71277" numCol="1" anchor="ctr" anchorCtr="0" compatLnSpc="1">
            <a:prstTxWarp prst="textNoShape">
              <a:avLst/>
            </a:prstTxWarp>
          </a:bodyPr>
          <a:lstStyle/>
          <a:p>
            <a:pPr algn="ctr"/>
            <a:r>
              <a:rPr lang="fr-FR" altLang="fr-FR" sz="1900" b="1" dirty="0">
                <a:solidFill>
                  <a:prstClr val="black"/>
                </a:solidFill>
                <a:ea typeface="Times New Roman" pitchFamily="18" charset="0"/>
                <a:cs typeface="Calibri" pitchFamily="34" charset="0"/>
              </a:rPr>
              <a:t>DASIC</a:t>
            </a:r>
            <a:endParaRPr lang="fr-FR" altLang="fr-FR" sz="2800" dirty="0">
              <a:solidFill>
                <a:prstClr val="black"/>
              </a:solidFill>
              <a:latin typeface="Arial" pitchFamily="34" charset="0"/>
              <a:cs typeface="Arial" pitchFamily="34" charset="0"/>
            </a:endParaRPr>
          </a:p>
        </p:txBody>
      </p:sp>
      <p:cxnSp>
        <p:nvCxnSpPr>
          <p:cNvPr id="17" name="Connecteur droit avec flèche 16"/>
          <p:cNvCxnSpPr/>
          <p:nvPr/>
        </p:nvCxnSpPr>
        <p:spPr>
          <a:xfrm>
            <a:off x="8800119" y="3848777"/>
            <a:ext cx="0" cy="9581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1"/>
          <p:cNvSpPr>
            <a:spLocks noChangeArrowheads="1"/>
          </p:cNvSpPr>
          <p:nvPr/>
        </p:nvSpPr>
        <p:spPr bwMode="auto">
          <a:xfrm>
            <a:off x="6243288" y="6896835"/>
            <a:ext cx="5812264" cy="618343"/>
          </a:xfrm>
          <a:prstGeom prst="rect">
            <a:avLst/>
          </a:prstGeom>
          <a:solidFill>
            <a:schemeClr val="accent5">
              <a:lumMod val="20000"/>
              <a:lumOff val="80000"/>
            </a:schemeClr>
          </a:solidFill>
          <a:ln>
            <a:noFill/>
          </a:ln>
        </p:spPr>
        <p:style>
          <a:lnRef idx="1">
            <a:schemeClr val="accent6"/>
          </a:lnRef>
          <a:fillRef idx="3">
            <a:schemeClr val="accent6"/>
          </a:fillRef>
          <a:effectRef idx="2">
            <a:schemeClr val="accent6"/>
          </a:effectRef>
          <a:fontRef idx="minor">
            <a:schemeClr val="lt1"/>
          </a:fontRef>
        </p:style>
        <p:txBody>
          <a:bodyPr vert="horz" wrap="square" lIns="142555" tIns="71277" rIns="142555" bIns="71277" numCol="1" anchor="ctr" anchorCtr="0" compatLnSpc="1">
            <a:prstTxWarp prst="textNoShape">
              <a:avLst/>
            </a:prstTxWarp>
          </a:bodyPr>
          <a:lstStyle/>
          <a:p>
            <a:pPr algn="ctr"/>
            <a:r>
              <a:rPr lang="fr-FR" altLang="fr-FR" sz="1900" b="1" dirty="0">
                <a:solidFill>
                  <a:prstClr val="black"/>
                </a:solidFill>
                <a:cs typeface="Calibri" pitchFamily="34" charset="0"/>
              </a:rPr>
              <a:t>Pilotage par la </a:t>
            </a:r>
            <a:r>
              <a:rPr lang="fr-FR" altLang="fr-FR" sz="1900" b="1" dirty="0" err="1">
                <a:solidFill>
                  <a:prstClr val="black"/>
                </a:solidFill>
                <a:cs typeface="Calibri" pitchFamily="34" charset="0"/>
              </a:rPr>
              <a:t>Dir</a:t>
            </a:r>
            <a:r>
              <a:rPr lang="fr-FR" altLang="fr-FR" sz="1900" b="1" dirty="0">
                <a:solidFill>
                  <a:prstClr val="black"/>
                </a:solidFill>
                <a:cs typeface="Calibri" pitchFamily="34" charset="0"/>
              </a:rPr>
              <a:t> compo / responsable hiérarchique et service RH (DRHDS, RH 713-9)</a:t>
            </a:r>
          </a:p>
        </p:txBody>
      </p:sp>
      <p:cxnSp>
        <p:nvCxnSpPr>
          <p:cNvPr id="19" name="Connecteur droit 18"/>
          <p:cNvCxnSpPr>
            <a:endCxn id="13" idx="1"/>
          </p:cNvCxnSpPr>
          <p:nvPr/>
        </p:nvCxnSpPr>
        <p:spPr>
          <a:xfrm>
            <a:off x="2471377" y="3847167"/>
            <a:ext cx="9214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1"/>
          <p:cNvSpPr>
            <a:spLocks noChangeArrowheads="1"/>
          </p:cNvSpPr>
          <p:nvPr/>
        </p:nvSpPr>
        <p:spPr bwMode="auto">
          <a:xfrm>
            <a:off x="4262970" y="1462938"/>
            <a:ext cx="2361935" cy="1107713"/>
          </a:xfrm>
          <a:prstGeom prst="rect">
            <a:avLst/>
          </a:prstGeom>
          <a:solidFill>
            <a:schemeClr val="accent2">
              <a:lumMod val="75000"/>
            </a:schemeClr>
          </a:solidFill>
          <a:ln>
            <a:noFill/>
          </a:ln>
        </p:spPr>
        <p:style>
          <a:lnRef idx="1">
            <a:schemeClr val="accent6"/>
          </a:lnRef>
          <a:fillRef idx="3">
            <a:schemeClr val="accent6"/>
          </a:fillRef>
          <a:effectRef idx="2">
            <a:schemeClr val="accent6"/>
          </a:effectRef>
          <a:fontRef idx="minor">
            <a:schemeClr val="lt1"/>
          </a:fontRef>
        </p:style>
        <p:txBody>
          <a:bodyPr vert="horz" wrap="square" lIns="142555" tIns="71277" rIns="142555" bIns="71277" numCol="1" anchor="ctr" anchorCtr="0" compatLnSpc="1">
            <a:prstTxWarp prst="textNoShape">
              <a:avLst/>
            </a:prstTxWarp>
          </a:bodyPr>
          <a:lstStyle/>
          <a:p>
            <a:pPr algn="ctr"/>
            <a:r>
              <a:rPr lang="fr-FR" altLang="fr-FR" sz="1900" b="1" dirty="0">
                <a:solidFill>
                  <a:srgbClr val="FFFFFF"/>
                </a:solidFill>
                <a:cs typeface="Calibri" pitchFamily="34" charset="0"/>
              </a:rPr>
              <a:t>Prise en charge par les autorités compétentes</a:t>
            </a:r>
          </a:p>
        </p:txBody>
      </p:sp>
      <p:sp>
        <p:nvSpPr>
          <p:cNvPr id="21" name="Rectangle 17"/>
          <p:cNvSpPr>
            <a:spLocks noChangeArrowheads="1"/>
          </p:cNvSpPr>
          <p:nvPr/>
        </p:nvSpPr>
        <p:spPr bwMode="auto">
          <a:xfrm>
            <a:off x="2471378" y="6338128"/>
            <a:ext cx="1791593" cy="1290333"/>
          </a:xfrm>
          <a:prstGeom prst="rect">
            <a:avLst/>
          </a:prstGeom>
          <a:solidFill>
            <a:schemeClr val="accent3">
              <a:lumMod val="40000"/>
              <a:lumOff val="60000"/>
            </a:schemeClr>
          </a:solidFill>
          <a:ln w="9525">
            <a:solidFill>
              <a:schemeClr val="accent3">
                <a:lumMod val="40000"/>
                <a:lumOff val="60000"/>
              </a:schemeClr>
            </a:solidFill>
            <a:miter lim="800000"/>
            <a:headEnd/>
            <a:tailEnd/>
          </a:ln>
          <a:effectLst>
            <a:outerShdw dist="23000" dir="5400000" rotWithShape="0">
              <a:srgbClr val="000000">
                <a:alpha val="34999"/>
              </a:srgbClr>
            </a:outerShdw>
          </a:effectLst>
        </p:spPr>
        <p:txBody>
          <a:bodyPr vert="horz" wrap="square" lIns="142555" tIns="71277" rIns="142555" bIns="71277" numCol="1" anchor="ctr" anchorCtr="0" compatLnSpc="1">
            <a:prstTxWarp prst="textNoShape">
              <a:avLst/>
            </a:prstTxWarp>
          </a:bodyPr>
          <a:lstStyle/>
          <a:p>
            <a:pPr algn="ctr" eaLnBrk="0" hangingPunct="0"/>
            <a:r>
              <a:rPr lang="fr-FR" altLang="fr-FR" sz="1700" b="1" dirty="0">
                <a:solidFill>
                  <a:prstClr val="black"/>
                </a:solidFill>
                <a:latin typeface="Calibri" pitchFamily="34" charset="0"/>
                <a:ea typeface="Times New Roman" pitchFamily="18" charset="0"/>
                <a:cs typeface="Calibri" pitchFamily="34" charset="0"/>
              </a:rPr>
              <a:t>Enquête administrative /  section disciplinaire Etudiant</a:t>
            </a:r>
            <a:endParaRPr lang="fr-FR" altLang="fr-FR" sz="2500" dirty="0">
              <a:solidFill>
                <a:prstClr val="black"/>
              </a:solidFill>
              <a:cs typeface="Arial" pitchFamily="34" charset="0"/>
            </a:endParaRPr>
          </a:p>
        </p:txBody>
      </p:sp>
      <p:cxnSp>
        <p:nvCxnSpPr>
          <p:cNvPr id="22" name="Connecteur droit avec flèche 21"/>
          <p:cNvCxnSpPr/>
          <p:nvPr/>
        </p:nvCxnSpPr>
        <p:spPr>
          <a:xfrm>
            <a:off x="4433576" y="5361779"/>
            <a:ext cx="317563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1217155" y="5572407"/>
            <a:ext cx="0" cy="7197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1217155" y="5572407"/>
            <a:ext cx="2423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2471377" y="3831110"/>
            <a:ext cx="0" cy="17412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33"/>
          <p:cNvSpPr>
            <a:spLocks noChangeArrowheads="1"/>
          </p:cNvSpPr>
          <p:nvPr/>
        </p:nvSpPr>
        <p:spPr bwMode="auto">
          <a:xfrm>
            <a:off x="1627014" y="4297828"/>
            <a:ext cx="1710634" cy="886558"/>
          </a:xfrm>
          <a:prstGeom prst="rect">
            <a:avLst/>
          </a:prstGeom>
          <a:solidFill>
            <a:schemeClr val="accent2">
              <a:lumMod val="75000"/>
            </a:schemeClr>
          </a:solidFill>
          <a:ln>
            <a:noFill/>
          </a:ln>
          <a:effectLst>
            <a:outerShdw dist="23000" dir="5400000" rotWithShape="0">
              <a:srgbClr val="000000">
                <a:alpha val="34999"/>
              </a:srgbClr>
            </a:outerShdw>
          </a:effectLst>
          <a:extLst/>
        </p:spPr>
        <p:txBody>
          <a:bodyPr vert="horz" wrap="square" lIns="142555" tIns="71277" rIns="142555" bIns="71277" numCol="1" anchor="ctr" anchorCtr="0" compatLnSpc="1">
            <a:prstTxWarp prst="textNoShape">
              <a:avLst/>
            </a:prstTxWarp>
          </a:bodyPr>
          <a:lstStyle/>
          <a:p>
            <a:pPr algn="ctr"/>
            <a:r>
              <a:rPr lang="fr-FR" altLang="fr-FR" sz="1700" b="1" dirty="0">
                <a:solidFill>
                  <a:srgbClr val="FFFFFF"/>
                </a:solidFill>
                <a:latin typeface="Calibri" pitchFamily="34" charset="0"/>
                <a:ea typeface="Times New Roman" pitchFamily="18" charset="0"/>
                <a:cs typeface="Calibri" pitchFamily="34" charset="0"/>
              </a:rPr>
              <a:t>Commission d’enquête missionnée</a:t>
            </a:r>
            <a:endParaRPr lang="fr-FR" altLang="fr-FR" sz="2500" dirty="0">
              <a:solidFill>
                <a:prstClr val="black"/>
              </a:solidFill>
              <a:cs typeface="Arial" pitchFamily="34" charset="0"/>
            </a:endParaRPr>
          </a:p>
        </p:txBody>
      </p:sp>
      <p:sp>
        <p:nvSpPr>
          <p:cNvPr id="27" name="Rectangle 11"/>
          <p:cNvSpPr>
            <a:spLocks noChangeArrowheads="1"/>
          </p:cNvSpPr>
          <p:nvPr/>
        </p:nvSpPr>
        <p:spPr bwMode="auto">
          <a:xfrm>
            <a:off x="7619152" y="4863783"/>
            <a:ext cx="2361935" cy="1107713"/>
          </a:xfrm>
          <a:prstGeom prst="rect">
            <a:avLst/>
          </a:prstGeom>
          <a:solidFill>
            <a:schemeClr val="accent2">
              <a:lumMod val="75000"/>
            </a:schemeClr>
          </a:solidFill>
          <a:ln>
            <a:noFill/>
          </a:ln>
        </p:spPr>
        <p:style>
          <a:lnRef idx="1">
            <a:schemeClr val="accent6"/>
          </a:lnRef>
          <a:fillRef idx="3">
            <a:schemeClr val="accent6"/>
          </a:fillRef>
          <a:effectRef idx="2">
            <a:schemeClr val="accent6"/>
          </a:effectRef>
          <a:fontRef idx="minor">
            <a:schemeClr val="lt1"/>
          </a:fontRef>
        </p:style>
        <p:txBody>
          <a:bodyPr vert="horz" wrap="square" lIns="142555" tIns="71277" rIns="142555" bIns="71277" numCol="1" anchor="ctr" anchorCtr="0" compatLnSpc="1">
            <a:prstTxWarp prst="textNoShape">
              <a:avLst/>
            </a:prstTxWarp>
          </a:bodyPr>
          <a:lstStyle/>
          <a:p>
            <a:pPr algn="ctr"/>
            <a:r>
              <a:rPr lang="fr-FR" altLang="fr-FR" sz="1900" b="1" dirty="0">
                <a:solidFill>
                  <a:srgbClr val="FFFFFF"/>
                </a:solidFill>
                <a:cs typeface="Calibri" pitchFamily="34" charset="0"/>
              </a:rPr>
              <a:t>Mise en place d’actions correctives</a:t>
            </a:r>
          </a:p>
        </p:txBody>
      </p:sp>
      <p:sp>
        <p:nvSpPr>
          <p:cNvPr id="28" name="Rectangle 11"/>
          <p:cNvSpPr>
            <a:spLocks noChangeArrowheads="1"/>
          </p:cNvSpPr>
          <p:nvPr/>
        </p:nvSpPr>
        <p:spPr bwMode="auto">
          <a:xfrm>
            <a:off x="6125254" y="7785988"/>
            <a:ext cx="1994674" cy="920835"/>
          </a:xfrm>
          <a:prstGeom prst="rect">
            <a:avLst/>
          </a:prstGeom>
          <a:solidFill>
            <a:schemeClr val="accent5">
              <a:lumMod val="20000"/>
              <a:lumOff val="80000"/>
            </a:schemeClr>
          </a:solidFill>
          <a:ln>
            <a:noFill/>
          </a:ln>
        </p:spPr>
        <p:style>
          <a:lnRef idx="1">
            <a:schemeClr val="accent6"/>
          </a:lnRef>
          <a:fillRef idx="3">
            <a:schemeClr val="accent6"/>
          </a:fillRef>
          <a:effectRef idx="2">
            <a:schemeClr val="accent6"/>
          </a:effectRef>
          <a:fontRef idx="minor">
            <a:schemeClr val="lt1"/>
          </a:fontRef>
        </p:style>
        <p:txBody>
          <a:bodyPr vert="horz" wrap="square" lIns="142555" tIns="71277" rIns="142555" bIns="71277" numCol="1" anchor="ctr" anchorCtr="0" compatLnSpc="1">
            <a:prstTxWarp prst="textNoShape">
              <a:avLst/>
            </a:prstTxWarp>
          </a:bodyPr>
          <a:lstStyle/>
          <a:p>
            <a:pPr algn="ctr"/>
            <a:r>
              <a:rPr lang="fr-FR" altLang="fr-FR" sz="1900" b="1" dirty="0">
                <a:solidFill>
                  <a:prstClr val="black"/>
                </a:solidFill>
                <a:cs typeface="Calibri" pitchFamily="34" charset="0"/>
              </a:rPr>
              <a:t>Problématiques RH managériale</a:t>
            </a:r>
            <a:endParaRPr lang="fr-FR" altLang="fr-FR" sz="2800" dirty="0">
              <a:solidFill>
                <a:prstClr val="black"/>
              </a:solidFill>
              <a:latin typeface="Arial" pitchFamily="34" charset="0"/>
              <a:cs typeface="Arial" pitchFamily="34" charset="0"/>
            </a:endParaRPr>
          </a:p>
        </p:txBody>
      </p:sp>
      <p:sp>
        <p:nvSpPr>
          <p:cNvPr id="29" name="Rectangle 11"/>
          <p:cNvSpPr>
            <a:spLocks noChangeArrowheads="1"/>
          </p:cNvSpPr>
          <p:nvPr/>
        </p:nvSpPr>
        <p:spPr bwMode="auto">
          <a:xfrm>
            <a:off x="10221849" y="7765623"/>
            <a:ext cx="1894950" cy="920835"/>
          </a:xfrm>
          <a:prstGeom prst="rect">
            <a:avLst/>
          </a:prstGeom>
          <a:solidFill>
            <a:schemeClr val="bg2">
              <a:lumMod val="50000"/>
            </a:schemeClr>
          </a:solidFill>
          <a:ln>
            <a:noFill/>
          </a:ln>
        </p:spPr>
        <p:style>
          <a:lnRef idx="1">
            <a:schemeClr val="accent6"/>
          </a:lnRef>
          <a:fillRef idx="3">
            <a:schemeClr val="accent6"/>
          </a:fillRef>
          <a:effectRef idx="2">
            <a:schemeClr val="accent6"/>
          </a:effectRef>
          <a:fontRef idx="minor">
            <a:schemeClr val="lt1"/>
          </a:fontRef>
        </p:style>
        <p:txBody>
          <a:bodyPr vert="horz" wrap="square" lIns="142555" tIns="71277" rIns="142555" bIns="71277" numCol="1" anchor="ctr" anchorCtr="0" compatLnSpc="1">
            <a:prstTxWarp prst="textNoShape">
              <a:avLst/>
            </a:prstTxWarp>
          </a:bodyPr>
          <a:lstStyle/>
          <a:p>
            <a:pPr algn="ctr"/>
            <a:r>
              <a:rPr lang="fr-FR" altLang="fr-FR" sz="1900" b="1" dirty="0">
                <a:solidFill>
                  <a:prstClr val="black"/>
                </a:solidFill>
                <a:cs typeface="Calibri" pitchFamily="34" charset="0"/>
              </a:rPr>
              <a:t>Situation entre  étudiants</a:t>
            </a:r>
          </a:p>
        </p:txBody>
      </p:sp>
      <p:sp>
        <p:nvSpPr>
          <p:cNvPr id="30" name="Rectangle 11"/>
          <p:cNvSpPr>
            <a:spLocks noChangeArrowheads="1"/>
          </p:cNvSpPr>
          <p:nvPr/>
        </p:nvSpPr>
        <p:spPr bwMode="auto">
          <a:xfrm>
            <a:off x="8201125" y="7758388"/>
            <a:ext cx="1894950" cy="920835"/>
          </a:xfrm>
          <a:prstGeom prst="rect">
            <a:avLst/>
          </a:prstGeom>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10800000" scaled="1"/>
            <a:tileRect/>
          </a:gradFill>
          <a:ln>
            <a:noFill/>
          </a:ln>
        </p:spPr>
        <p:style>
          <a:lnRef idx="1">
            <a:schemeClr val="accent6"/>
          </a:lnRef>
          <a:fillRef idx="3">
            <a:schemeClr val="accent6"/>
          </a:fillRef>
          <a:effectRef idx="2">
            <a:schemeClr val="accent6"/>
          </a:effectRef>
          <a:fontRef idx="minor">
            <a:schemeClr val="lt1"/>
          </a:fontRef>
        </p:style>
        <p:txBody>
          <a:bodyPr vert="horz" wrap="square" lIns="142555" tIns="71277" rIns="142555" bIns="71277" numCol="1" anchor="ctr" anchorCtr="0" compatLnSpc="1">
            <a:prstTxWarp prst="textNoShape">
              <a:avLst/>
            </a:prstTxWarp>
          </a:bodyPr>
          <a:lstStyle/>
          <a:p>
            <a:pPr algn="ctr"/>
            <a:r>
              <a:rPr lang="fr-FR" altLang="fr-FR" sz="1900" b="1" dirty="0">
                <a:solidFill>
                  <a:prstClr val="black"/>
                </a:solidFill>
                <a:cs typeface="Calibri" pitchFamily="34" charset="0"/>
              </a:rPr>
              <a:t>Situation entre agent et étudiant</a:t>
            </a:r>
            <a:endParaRPr lang="fr-FR" altLang="fr-FR" sz="2800" dirty="0">
              <a:solidFill>
                <a:prstClr val="black"/>
              </a:solidFill>
              <a:latin typeface="Arial" pitchFamily="34" charset="0"/>
              <a:cs typeface="Arial" pitchFamily="34" charset="0"/>
            </a:endParaRPr>
          </a:p>
        </p:txBody>
      </p:sp>
      <p:cxnSp>
        <p:nvCxnSpPr>
          <p:cNvPr id="31" name="Connecteur droit avec flèche 30"/>
          <p:cNvCxnSpPr/>
          <p:nvPr/>
        </p:nvCxnSpPr>
        <p:spPr>
          <a:xfrm>
            <a:off x="9981086" y="6486504"/>
            <a:ext cx="0" cy="4220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5474682" y="6480742"/>
            <a:ext cx="77153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flipV="1">
            <a:off x="8797877" y="6011743"/>
            <a:ext cx="0" cy="4319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a:off x="13190049" y="6480743"/>
            <a:ext cx="0" cy="3721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1217155" y="7758387"/>
            <a:ext cx="32164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4433576" y="5361780"/>
            <a:ext cx="0" cy="2392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flipH="1">
            <a:off x="3198688" y="7754370"/>
            <a:ext cx="6969" cy="3630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11"/>
          <p:cNvSpPr>
            <a:spLocks noChangeArrowheads="1"/>
          </p:cNvSpPr>
          <p:nvPr/>
        </p:nvSpPr>
        <p:spPr bwMode="auto">
          <a:xfrm>
            <a:off x="922694" y="8151026"/>
            <a:ext cx="1408639" cy="460417"/>
          </a:xfrm>
          <a:prstGeom prst="rect">
            <a:avLst/>
          </a:prstGeom>
          <a:solidFill>
            <a:schemeClr val="accent3">
              <a:lumMod val="40000"/>
              <a:lumOff val="60000"/>
            </a:schemeClr>
          </a:solidFill>
          <a:ln>
            <a:noFill/>
          </a:ln>
        </p:spPr>
        <p:style>
          <a:lnRef idx="1">
            <a:schemeClr val="accent6"/>
          </a:lnRef>
          <a:fillRef idx="3">
            <a:schemeClr val="accent6"/>
          </a:fillRef>
          <a:effectRef idx="2">
            <a:schemeClr val="accent6"/>
          </a:effectRef>
          <a:fontRef idx="minor">
            <a:schemeClr val="lt1"/>
          </a:fontRef>
        </p:style>
        <p:txBody>
          <a:bodyPr vert="horz" wrap="square" lIns="142555" tIns="71277" rIns="142555" bIns="71277" numCol="1" anchor="ctr" anchorCtr="0" compatLnSpc="1">
            <a:prstTxWarp prst="textNoShape">
              <a:avLst/>
            </a:prstTxWarp>
          </a:bodyPr>
          <a:lstStyle/>
          <a:p>
            <a:pPr algn="ctr"/>
            <a:r>
              <a:rPr lang="fr-FR" altLang="fr-FR" sz="1900" b="1" dirty="0">
                <a:solidFill>
                  <a:prstClr val="black"/>
                </a:solidFill>
                <a:ea typeface="Times New Roman" pitchFamily="18" charset="0"/>
                <a:cs typeface="Calibri" pitchFamily="34" charset="0"/>
              </a:rPr>
              <a:t>Sans suite </a:t>
            </a:r>
            <a:endParaRPr lang="fr-FR" altLang="fr-FR" sz="2800" dirty="0">
              <a:solidFill>
                <a:prstClr val="black"/>
              </a:solidFill>
              <a:latin typeface="Arial" pitchFamily="34" charset="0"/>
              <a:cs typeface="Arial" pitchFamily="34" charset="0"/>
            </a:endParaRPr>
          </a:p>
        </p:txBody>
      </p:sp>
      <p:sp>
        <p:nvSpPr>
          <p:cNvPr id="39" name="Rectangle 11"/>
          <p:cNvSpPr>
            <a:spLocks noChangeArrowheads="1"/>
          </p:cNvSpPr>
          <p:nvPr/>
        </p:nvSpPr>
        <p:spPr bwMode="auto">
          <a:xfrm>
            <a:off x="2662853" y="8151024"/>
            <a:ext cx="1408639" cy="460417"/>
          </a:xfrm>
          <a:prstGeom prst="rect">
            <a:avLst/>
          </a:prstGeom>
          <a:solidFill>
            <a:schemeClr val="accent3">
              <a:lumMod val="40000"/>
              <a:lumOff val="60000"/>
            </a:schemeClr>
          </a:solidFill>
          <a:ln>
            <a:noFill/>
          </a:ln>
        </p:spPr>
        <p:style>
          <a:lnRef idx="1">
            <a:schemeClr val="accent6"/>
          </a:lnRef>
          <a:fillRef idx="3">
            <a:schemeClr val="accent6"/>
          </a:fillRef>
          <a:effectRef idx="2">
            <a:schemeClr val="accent6"/>
          </a:effectRef>
          <a:fontRef idx="minor">
            <a:schemeClr val="lt1"/>
          </a:fontRef>
        </p:style>
        <p:txBody>
          <a:bodyPr vert="horz" wrap="square" lIns="142555" tIns="71277" rIns="142555" bIns="71277" numCol="1" anchor="ctr" anchorCtr="0" compatLnSpc="1">
            <a:prstTxWarp prst="textNoShape">
              <a:avLst/>
            </a:prstTxWarp>
          </a:bodyPr>
          <a:lstStyle/>
          <a:p>
            <a:pPr algn="ctr"/>
            <a:r>
              <a:rPr lang="fr-FR" altLang="fr-FR" sz="1900" b="1" dirty="0">
                <a:solidFill>
                  <a:prstClr val="black"/>
                </a:solidFill>
                <a:ea typeface="Times New Roman" pitchFamily="18" charset="0"/>
                <a:cs typeface="Calibri" pitchFamily="34" charset="0"/>
              </a:rPr>
              <a:t>Sanction </a:t>
            </a:r>
            <a:endParaRPr lang="fr-FR" altLang="fr-FR" sz="2800" dirty="0">
              <a:solidFill>
                <a:prstClr val="black"/>
              </a:solidFill>
              <a:latin typeface="Arial" pitchFamily="34" charset="0"/>
              <a:cs typeface="Arial" pitchFamily="34" charset="0"/>
            </a:endParaRPr>
          </a:p>
        </p:txBody>
      </p:sp>
      <p:cxnSp>
        <p:nvCxnSpPr>
          <p:cNvPr id="40" name="Connecteur droit avec flèche 39"/>
          <p:cNvCxnSpPr/>
          <p:nvPr/>
        </p:nvCxnSpPr>
        <p:spPr>
          <a:xfrm flipH="1">
            <a:off x="1987190" y="7785988"/>
            <a:ext cx="6969" cy="3630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a:off x="6457365" y="2015474"/>
            <a:ext cx="50849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2" name="ZoneTexte 41"/>
          <p:cNvSpPr txBox="1"/>
          <p:nvPr/>
        </p:nvSpPr>
        <p:spPr>
          <a:xfrm>
            <a:off x="6965861" y="1707124"/>
            <a:ext cx="3762837" cy="671765"/>
          </a:xfrm>
          <a:prstGeom prst="rect">
            <a:avLst/>
          </a:prstGeom>
          <a:noFill/>
        </p:spPr>
        <p:txBody>
          <a:bodyPr wrap="square" lIns="142555" tIns="71277" rIns="142555" bIns="71277" rtlCol="0">
            <a:spAutoFit/>
          </a:bodyPr>
          <a:lstStyle/>
          <a:p>
            <a:pPr algn="just"/>
            <a:r>
              <a:rPr lang="fr-FR" sz="1700" dirty="0">
                <a:solidFill>
                  <a:prstClr val="black"/>
                </a:solidFill>
              </a:rPr>
              <a:t>Mise en place d’une cellule de traitement par signalement.</a:t>
            </a:r>
          </a:p>
        </p:txBody>
      </p:sp>
      <p:sp>
        <p:nvSpPr>
          <p:cNvPr id="43" name="ZoneTexte 42"/>
          <p:cNvSpPr txBox="1"/>
          <p:nvPr/>
        </p:nvSpPr>
        <p:spPr>
          <a:xfrm>
            <a:off x="10712057" y="3511284"/>
            <a:ext cx="3216207" cy="313223"/>
          </a:xfrm>
          <a:prstGeom prst="rect">
            <a:avLst/>
          </a:prstGeom>
          <a:noFill/>
        </p:spPr>
        <p:txBody>
          <a:bodyPr wrap="square" lIns="142555" tIns="71277" rIns="142555" bIns="71277" rtlCol="0">
            <a:spAutoFit/>
          </a:bodyPr>
          <a:lstStyle>
            <a:defPPr>
              <a:defRPr lang="fr-FR"/>
            </a:defPPr>
            <a:lvl1pPr algn="just">
              <a:defRPr sz="1100"/>
            </a:lvl1pPr>
          </a:lstStyle>
          <a:p>
            <a:r>
              <a:rPr lang="fr-FR" dirty="0">
                <a:solidFill>
                  <a:prstClr val="black"/>
                </a:solidFill>
              </a:rPr>
              <a:t>* Du périmètre concerné par le signalement</a:t>
            </a:r>
          </a:p>
        </p:txBody>
      </p:sp>
      <p:sp>
        <p:nvSpPr>
          <p:cNvPr id="44" name="Rectangle 11"/>
          <p:cNvSpPr>
            <a:spLocks noChangeArrowheads="1"/>
          </p:cNvSpPr>
          <p:nvPr/>
        </p:nvSpPr>
        <p:spPr bwMode="auto">
          <a:xfrm>
            <a:off x="1844321" y="8730282"/>
            <a:ext cx="1408639" cy="460417"/>
          </a:xfrm>
          <a:prstGeom prst="rect">
            <a:avLst/>
          </a:prstGeom>
          <a:solidFill>
            <a:schemeClr val="accent3">
              <a:lumMod val="60000"/>
              <a:lumOff val="40000"/>
            </a:schemeClr>
          </a:solidFill>
          <a:ln>
            <a:noFill/>
          </a:ln>
        </p:spPr>
        <p:style>
          <a:lnRef idx="1">
            <a:schemeClr val="accent6"/>
          </a:lnRef>
          <a:fillRef idx="3">
            <a:schemeClr val="accent6"/>
          </a:fillRef>
          <a:effectRef idx="2">
            <a:schemeClr val="accent6"/>
          </a:effectRef>
          <a:fontRef idx="minor">
            <a:schemeClr val="lt1"/>
          </a:fontRef>
        </p:style>
        <p:txBody>
          <a:bodyPr vert="horz" wrap="square" lIns="142555" tIns="71277" rIns="142555" bIns="71277" numCol="1" anchor="ctr" anchorCtr="0" compatLnSpc="1">
            <a:prstTxWarp prst="textNoShape">
              <a:avLst/>
            </a:prstTxWarp>
          </a:bodyPr>
          <a:lstStyle/>
          <a:p>
            <a:pPr algn="ctr"/>
            <a:r>
              <a:rPr lang="fr-FR" altLang="fr-FR" sz="1900" b="1" dirty="0">
                <a:solidFill>
                  <a:prstClr val="black"/>
                </a:solidFill>
                <a:ea typeface="Times New Roman" pitchFamily="18" charset="0"/>
                <a:cs typeface="Calibri" pitchFamily="34" charset="0"/>
              </a:rPr>
              <a:t>Art.40</a:t>
            </a:r>
            <a:endParaRPr lang="fr-FR" altLang="fr-FR" sz="2800" dirty="0">
              <a:solidFill>
                <a:prstClr val="black"/>
              </a:solidFill>
              <a:latin typeface="Arial" pitchFamily="34" charset="0"/>
              <a:cs typeface="Arial" pitchFamily="34" charset="0"/>
            </a:endParaRPr>
          </a:p>
        </p:txBody>
      </p:sp>
      <p:sp>
        <p:nvSpPr>
          <p:cNvPr id="45" name="Rectangle 11"/>
          <p:cNvSpPr>
            <a:spLocks noChangeArrowheads="1"/>
          </p:cNvSpPr>
          <p:nvPr/>
        </p:nvSpPr>
        <p:spPr bwMode="auto">
          <a:xfrm>
            <a:off x="4703076" y="6885727"/>
            <a:ext cx="1475927" cy="618343"/>
          </a:xfrm>
          <a:prstGeom prst="rect">
            <a:avLst/>
          </a:prstGeom>
          <a:solidFill>
            <a:schemeClr val="accent5">
              <a:lumMod val="20000"/>
              <a:lumOff val="80000"/>
            </a:schemeClr>
          </a:solidFill>
          <a:ln>
            <a:noFill/>
          </a:ln>
        </p:spPr>
        <p:style>
          <a:lnRef idx="1">
            <a:schemeClr val="accent6"/>
          </a:lnRef>
          <a:fillRef idx="3">
            <a:schemeClr val="accent6"/>
          </a:fillRef>
          <a:effectRef idx="2">
            <a:schemeClr val="accent6"/>
          </a:effectRef>
          <a:fontRef idx="minor">
            <a:schemeClr val="lt1"/>
          </a:fontRef>
        </p:style>
        <p:txBody>
          <a:bodyPr vert="horz" wrap="square" lIns="142555" tIns="71277" rIns="142555" bIns="71277" numCol="1" anchor="ctr" anchorCtr="0" compatLnSpc="1">
            <a:prstTxWarp prst="textNoShape">
              <a:avLst/>
            </a:prstTxWarp>
          </a:bodyPr>
          <a:lstStyle/>
          <a:p>
            <a:pPr algn="ctr"/>
            <a:r>
              <a:rPr lang="fr-FR" altLang="fr-FR" sz="1900" b="1" dirty="0">
                <a:solidFill>
                  <a:prstClr val="black"/>
                </a:solidFill>
                <a:cs typeface="Calibri" pitchFamily="34" charset="0"/>
              </a:rPr>
              <a:t>DRHDS</a:t>
            </a:r>
          </a:p>
        </p:txBody>
      </p:sp>
      <p:cxnSp>
        <p:nvCxnSpPr>
          <p:cNvPr id="46" name="Connecteur droit avec flèche 45"/>
          <p:cNvCxnSpPr/>
          <p:nvPr/>
        </p:nvCxnSpPr>
        <p:spPr>
          <a:xfrm>
            <a:off x="5479538" y="6486504"/>
            <a:ext cx="0" cy="4220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flipH="1">
            <a:off x="3146968" y="7628462"/>
            <a:ext cx="117378" cy="122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Rectangle à coins arrondis 47"/>
          <p:cNvSpPr/>
          <p:nvPr/>
        </p:nvSpPr>
        <p:spPr>
          <a:xfrm>
            <a:off x="10665901" y="1042167"/>
            <a:ext cx="3371753" cy="2451487"/>
          </a:xfrm>
          <a:prstGeom prst="roundRect">
            <a:avLst/>
          </a:prstGeom>
          <a:solidFill>
            <a:srgbClr val="FFFF99"/>
          </a:solidFill>
        </p:spPr>
        <p:style>
          <a:lnRef idx="0">
            <a:schemeClr val="accent5"/>
          </a:lnRef>
          <a:fillRef idx="3">
            <a:schemeClr val="accent5"/>
          </a:fillRef>
          <a:effectRef idx="3">
            <a:schemeClr val="accent5"/>
          </a:effectRef>
          <a:fontRef idx="minor">
            <a:schemeClr val="lt1"/>
          </a:fontRef>
        </p:style>
        <p:txBody>
          <a:bodyPr lIns="142555" tIns="71277" rIns="142555" bIns="71277" rtlCol="0" anchor="ctr"/>
          <a:lstStyle/>
          <a:p>
            <a:pPr algn="ctr"/>
            <a:r>
              <a:rPr lang="fr-FR" sz="1900" u="sng" dirty="0">
                <a:solidFill>
                  <a:sysClr val="windowText" lastClr="000000"/>
                </a:solidFill>
              </a:rPr>
              <a:t>Membres de droit </a:t>
            </a:r>
            <a:r>
              <a:rPr lang="fr-FR" sz="1900" dirty="0">
                <a:solidFill>
                  <a:sysClr val="windowText" lastClr="000000"/>
                </a:solidFill>
              </a:rPr>
              <a:t>: </a:t>
            </a:r>
          </a:p>
          <a:p>
            <a:pPr algn="ctr"/>
            <a:r>
              <a:rPr lang="fr-FR" sz="1900" dirty="0">
                <a:solidFill>
                  <a:schemeClr val="tx1"/>
                </a:solidFill>
              </a:rPr>
              <a:t>DGA des services, DAJ, Direction (labo, composante, service), </a:t>
            </a:r>
            <a:r>
              <a:rPr lang="fr-FR" sz="1900" dirty="0">
                <a:solidFill>
                  <a:sysClr val="windowText" lastClr="000000"/>
                </a:solidFill>
              </a:rPr>
              <a:t>responsable cellule de signalement</a:t>
            </a:r>
          </a:p>
          <a:p>
            <a:pPr algn="ctr"/>
            <a:r>
              <a:rPr lang="fr-FR" sz="1900" u="sng" dirty="0">
                <a:solidFill>
                  <a:sysClr val="windowText" lastClr="000000"/>
                </a:solidFill>
              </a:rPr>
              <a:t>Membres consultés </a:t>
            </a:r>
            <a:r>
              <a:rPr lang="fr-FR" sz="1900" dirty="0">
                <a:solidFill>
                  <a:sysClr val="windowText" lastClr="000000"/>
                </a:solidFill>
              </a:rPr>
              <a:t>: Ecoutant, MPPU, SSE</a:t>
            </a:r>
          </a:p>
        </p:txBody>
      </p:sp>
    </p:spTree>
    <p:extLst>
      <p:ext uri="{BB962C8B-B14F-4D97-AF65-F5344CB8AC3E}">
        <p14:creationId xmlns:p14="http://schemas.microsoft.com/office/powerpoint/2010/main" val="31575503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NUM" val="7"/>
</p:tagLst>
</file>

<file path=ppt/tags/tag6.xml><?xml version="1.0" encoding="utf-8"?>
<p:tagLst xmlns:a="http://schemas.openxmlformats.org/drawingml/2006/main" xmlns:r="http://schemas.openxmlformats.org/officeDocument/2006/relationships" xmlns:p="http://schemas.openxmlformats.org/presentationml/2006/main">
  <p:tag name="NUM" val="8"/>
</p:tagLst>
</file>

<file path=ppt/tags/tag7.xml><?xml version="1.0" encoding="utf-8"?>
<p:tagLst xmlns:a="http://schemas.openxmlformats.org/drawingml/2006/main" xmlns:r="http://schemas.openxmlformats.org/officeDocument/2006/relationships" xmlns:p="http://schemas.openxmlformats.org/presentationml/2006/main">
  <p:tag name="NUM" val="9"/>
</p:tagLst>
</file>

<file path=ppt/tags/tag8.xml><?xml version="1.0" encoding="utf-8"?>
<p:tagLst xmlns:a="http://schemas.openxmlformats.org/drawingml/2006/main" xmlns:r="http://schemas.openxmlformats.org/officeDocument/2006/relationships" xmlns:p="http://schemas.openxmlformats.org/presentationml/2006/main">
  <p:tag name="NUM" val="10"/>
</p:tagLst>
</file>

<file path=ppt/tags/tag9.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Thème Office">
  <a:themeElements>
    <a:clrScheme name="Nantes Université">
      <a:dk1>
        <a:sysClr val="windowText" lastClr="000000"/>
      </a:dk1>
      <a:lt1>
        <a:sysClr val="window" lastClr="FFFFFF"/>
      </a:lt1>
      <a:dk2>
        <a:srgbClr val="44546A"/>
      </a:dk2>
      <a:lt2>
        <a:srgbClr val="E7E6E6"/>
      </a:lt2>
      <a:accent1>
        <a:srgbClr val="3452FF"/>
      </a:accent1>
      <a:accent2>
        <a:srgbClr val="929393"/>
      </a:accent2>
      <a:accent3>
        <a:srgbClr val="F20066"/>
      </a:accent3>
      <a:accent4>
        <a:srgbClr val="9C1EF1"/>
      </a:accent4>
      <a:accent5>
        <a:srgbClr val="00C6FF"/>
      </a:accent5>
      <a:accent6>
        <a:srgbClr val="03C15E"/>
      </a:accent6>
      <a:hlink>
        <a:srgbClr val="3452FF"/>
      </a:hlink>
      <a:folHlink>
        <a:srgbClr val="F20066"/>
      </a:folHlink>
    </a:clrScheme>
    <a:fontScheme name="Template Université Nantes">
      <a:majorFont>
        <a:latin typeface="Source Sans Pro"/>
        <a:ea typeface="Arial"/>
        <a:cs typeface="Arial"/>
      </a:majorFont>
      <a:minorFont>
        <a:latin typeface="Source Sans Pro"/>
        <a:ea typeface="Arial"/>
        <a:cs typeface="Arial"/>
      </a:minorFont>
    </a:fontScheme>
    <a:fmtScheme name="Thème 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prstGeom prst="rect">
          <a:avLst/>
        </a:prstGeom>
        <a:solidFill>
          <a:schemeClr val="accent4"/>
        </a:solidFill>
        <a:ln>
          <a:noFill/>
        </a:ln>
      </a:spPr>
      <a:body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7327</TotalTime>
  <Words>2154</Words>
  <Application>Microsoft Office PowerPoint</Application>
  <DocSecurity>0</DocSecurity>
  <PresentationFormat>Personnalisé</PresentationFormat>
  <Paragraphs>204</Paragraphs>
  <Slides>21</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21</vt:i4>
      </vt:variant>
    </vt:vector>
  </HeadingPairs>
  <TitlesOfParts>
    <vt:vector size="30" baseType="lpstr">
      <vt:lpstr>Arial</vt:lpstr>
      <vt:lpstr>Calibri</vt:lpstr>
      <vt:lpstr>Century Gothic</vt:lpstr>
      <vt:lpstr>Courier New</vt:lpstr>
      <vt:lpstr>Inter</vt:lpstr>
      <vt:lpstr>Inter Black</vt:lpstr>
      <vt:lpstr>Source Sans Pro</vt:lpstr>
      <vt:lpstr>Times New Roman</vt:lpstr>
      <vt:lpstr>Thème Office</vt:lpstr>
      <vt:lpstr>Présentation PowerPoint</vt:lpstr>
      <vt:lpstr>3 missions allouées à la cellule Décret du 13 mars 2020 </vt:lpstr>
      <vt:lpstr> Périmètre de saisie de la cellule </vt:lpstr>
      <vt:lpstr>1 &gt; La cellule d’écoute et de signalement Le recueil du signalement</vt:lpstr>
      <vt:lpstr>2 &gt; Orientation vers les autorités compétentes  pour un accompagnement et du soutien</vt:lpstr>
      <vt:lpstr>3 &gt; Orientation vers les autorités compétentes  pour le traitement du signalement</vt:lpstr>
      <vt:lpstr>3 &gt; Orientation vers les autorités compétentes  pour le traitement du signalement</vt:lpstr>
      <vt:lpstr>Présentation PowerPoint</vt:lpstr>
      <vt:lpstr>Traitement du signalement (hors périmètre de la cellule) </vt:lpstr>
      <vt:lpstr>Réponse à votre question : </vt:lpstr>
      <vt:lpstr>CONTACT Cellule écoute et signalement</vt:lpstr>
      <vt:lpstr>Présentation PowerPoint</vt:lpstr>
      <vt:lpstr>Annexes : quelques definitions</vt:lpstr>
      <vt:lpstr>Présentation PowerPoint</vt:lpstr>
      <vt:lpstr>Définitions juridiques</vt:lpstr>
      <vt:lpstr>Définitions juridiques</vt:lpstr>
      <vt:lpstr>Définitions juridiques</vt:lpstr>
      <vt:lpstr>Définitions juridiques</vt:lpstr>
      <vt:lpstr>Violences sexuelles et sexistes Le cadre pénal</vt:lpstr>
      <vt:lpstr>Violences sexuelles et sexistes Le cadre pénal</vt:lpstr>
      <vt:lpstr>Violences sexuelles et sexistes Le cadre pénal</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CreativeCorpOmega</dc:creator>
  <cp:lastModifiedBy>Gaëlle RODRIGUEZ</cp:lastModifiedBy>
  <cp:revision>167</cp:revision>
  <dcterms:created xsi:type="dcterms:W3CDTF">2019-11-20T14:44:30Z</dcterms:created>
  <dcterms:modified xsi:type="dcterms:W3CDTF">2022-07-06T08:37:57Z</dcterms:modified>
  <dc:identifier/>
  <dc:language/>
  <cp:version/>
</cp:coreProperties>
</file>